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722" r:id="rId1"/>
  </p:sldMasterIdLst>
  <p:notesMasterIdLst>
    <p:notesMasterId r:id="rId53"/>
  </p:notesMasterIdLst>
  <p:sldIdLst>
    <p:sldId id="256" r:id="rId2"/>
    <p:sldId id="261" r:id="rId3"/>
    <p:sldId id="258" r:id="rId4"/>
    <p:sldId id="296" r:id="rId5"/>
    <p:sldId id="264" r:id="rId6"/>
    <p:sldId id="262" r:id="rId7"/>
    <p:sldId id="276" r:id="rId8"/>
    <p:sldId id="263" r:id="rId9"/>
    <p:sldId id="324" r:id="rId10"/>
    <p:sldId id="283" r:id="rId11"/>
    <p:sldId id="280" r:id="rId12"/>
    <p:sldId id="313" r:id="rId13"/>
    <p:sldId id="265" r:id="rId14"/>
    <p:sldId id="282" r:id="rId15"/>
    <p:sldId id="284" r:id="rId16"/>
    <p:sldId id="314" r:id="rId17"/>
    <p:sldId id="325" r:id="rId18"/>
    <p:sldId id="285" r:id="rId19"/>
    <p:sldId id="315" r:id="rId20"/>
    <p:sldId id="267" r:id="rId21"/>
    <p:sldId id="287" r:id="rId22"/>
    <p:sldId id="317" r:id="rId23"/>
    <p:sldId id="311" r:id="rId24"/>
    <p:sldId id="318" r:id="rId25"/>
    <p:sldId id="290" r:id="rId26"/>
    <p:sldId id="289" r:id="rId27"/>
    <p:sldId id="319" r:id="rId28"/>
    <p:sldId id="320" r:id="rId29"/>
    <p:sldId id="295" r:id="rId30"/>
    <p:sldId id="294" r:id="rId31"/>
    <p:sldId id="321" r:id="rId32"/>
    <p:sldId id="310" r:id="rId33"/>
    <p:sldId id="326" r:id="rId34"/>
    <p:sldId id="309" r:id="rId35"/>
    <p:sldId id="307" r:id="rId36"/>
    <p:sldId id="312" r:id="rId37"/>
    <p:sldId id="322" r:id="rId38"/>
    <p:sldId id="272" r:id="rId39"/>
    <p:sldId id="306" r:id="rId40"/>
    <p:sldId id="298" r:id="rId41"/>
    <p:sldId id="327" r:id="rId42"/>
    <p:sldId id="303" r:id="rId43"/>
    <p:sldId id="301" r:id="rId44"/>
    <p:sldId id="302" r:id="rId45"/>
    <p:sldId id="299" r:id="rId46"/>
    <p:sldId id="300" r:id="rId47"/>
    <p:sldId id="273" r:id="rId48"/>
    <p:sldId id="277" r:id="rId49"/>
    <p:sldId id="304" r:id="rId50"/>
    <p:sldId id="278" r:id="rId51"/>
    <p:sldId id="259" r:id="rId52"/>
  </p:sldIdLst>
  <p:sldSz cx="12192000" cy="6858000"/>
  <p:notesSz cx="6858000" cy="9144000"/>
  <p:embeddedFontLst>
    <p:embeddedFont>
      <p:font typeface="Century Gothic" panose="020B0502020202020204" pitchFamily="34" charset="0"/>
      <p:regular r:id="rId54"/>
      <p:bold r:id="rId55"/>
      <p:italic r:id="rId56"/>
      <p:boldItalic r:id="rId57"/>
    </p:embeddedFont>
    <p:embeddedFont>
      <p:font typeface="Consolas" panose="020B0609020204030204" pitchFamily="49" charset="0"/>
      <p:regular r:id="rId58"/>
      <p:bold r:id="rId59"/>
      <p:italic r:id="rId60"/>
      <p:boldItalic r:id="rId61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32D91"/>
    <a:srgbClr val="BA24E8"/>
    <a:srgbClr val="7605F2"/>
    <a:srgbClr val="F40A4B"/>
    <a:srgbClr val="C062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80EFC2E-268A-418D-9495-545C0955E4A2}" v="59" dt="2024-03-05T06:53:02.90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84746" autoAdjust="0"/>
  </p:normalViewPr>
  <p:slideViewPr>
    <p:cSldViewPr snapToGrid="0">
      <p:cViewPr varScale="1">
        <p:scale>
          <a:sx n="114" d="100"/>
          <a:sy n="114" d="100"/>
        </p:scale>
        <p:origin x="2106" y="10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4974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2.fntdata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font" Target="fonts/font5.fntdata"/><Relationship Id="rId66" Type="http://schemas.microsoft.com/office/2016/11/relationships/changesInfo" Target="changesInfos/changesInfo1.xml"/><Relationship Id="rId5" Type="http://schemas.openxmlformats.org/officeDocument/2006/relationships/slide" Target="slides/slide4.xml"/><Relationship Id="rId61" Type="http://schemas.openxmlformats.org/officeDocument/2006/relationships/font" Target="fonts/font8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3.fntdata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6.fntdata"/><Relationship Id="rId67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.fntdata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4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7.fntdata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etros Melachroinidis" userId="2ca19d99-51bf-4879-9486-22743ffe10aa" providerId="ADAL" clId="{F80EFC2E-268A-418D-9495-545C0955E4A2}"/>
    <pc:docChg chg="custSel addSld delSld modSld sldOrd">
      <pc:chgData name="Petros Melachroinidis" userId="2ca19d99-51bf-4879-9486-22743ffe10aa" providerId="ADAL" clId="{F80EFC2E-268A-418D-9495-545C0955E4A2}" dt="2024-03-05T06:53:02.905" v="547" actId="20577"/>
      <pc:docMkLst>
        <pc:docMk/>
      </pc:docMkLst>
      <pc:sldChg chg="modSp mod">
        <pc:chgData name="Petros Melachroinidis" userId="2ca19d99-51bf-4879-9486-22743ffe10aa" providerId="ADAL" clId="{F80EFC2E-268A-418D-9495-545C0955E4A2}" dt="2024-03-05T06:40:43.390" v="34" actId="20577"/>
        <pc:sldMkLst>
          <pc:docMk/>
          <pc:sldMk cId="2456393338" sldId="263"/>
        </pc:sldMkLst>
        <pc:spChg chg="mod">
          <ac:chgData name="Petros Melachroinidis" userId="2ca19d99-51bf-4879-9486-22743ffe10aa" providerId="ADAL" clId="{F80EFC2E-268A-418D-9495-545C0955E4A2}" dt="2024-03-05T06:40:43.390" v="34" actId="20577"/>
          <ac:spMkLst>
            <pc:docMk/>
            <pc:sldMk cId="2456393338" sldId="263"/>
            <ac:spMk id="2" creationId="{7B9C2F56-3333-D373-CBD9-5CFE19C8967D}"/>
          </ac:spMkLst>
        </pc:spChg>
      </pc:sldChg>
      <pc:sldChg chg="modSp mod ord">
        <pc:chgData name="Petros Melachroinidis" userId="2ca19d99-51bf-4879-9486-22743ffe10aa" providerId="ADAL" clId="{F80EFC2E-268A-418D-9495-545C0955E4A2}" dt="2024-03-05T06:39:42.326" v="28"/>
        <pc:sldMkLst>
          <pc:docMk/>
          <pc:sldMk cId="47702030" sldId="264"/>
        </pc:sldMkLst>
        <pc:spChg chg="mod">
          <ac:chgData name="Petros Melachroinidis" userId="2ca19d99-51bf-4879-9486-22743ffe10aa" providerId="ADAL" clId="{F80EFC2E-268A-418D-9495-545C0955E4A2}" dt="2024-03-05T06:39:30.287" v="26" actId="20577"/>
          <ac:spMkLst>
            <pc:docMk/>
            <pc:sldMk cId="47702030" sldId="264"/>
            <ac:spMk id="2" creationId="{7AC40751-AB9C-611C-AADC-8EE4F569113B}"/>
          </ac:spMkLst>
        </pc:spChg>
      </pc:sldChg>
      <pc:sldChg chg="modSp mod">
        <pc:chgData name="Petros Melachroinidis" userId="2ca19d99-51bf-4879-9486-22743ffe10aa" providerId="ADAL" clId="{F80EFC2E-268A-418D-9495-545C0955E4A2}" dt="2024-03-05T06:41:54.648" v="92" actId="20577"/>
        <pc:sldMkLst>
          <pc:docMk/>
          <pc:sldMk cId="2314998462" sldId="265"/>
        </pc:sldMkLst>
        <pc:spChg chg="mod">
          <ac:chgData name="Petros Melachroinidis" userId="2ca19d99-51bf-4879-9486-22743ffe10aa" providerId="ADAL" clId="{F80EFC2E-268A-418D-9495-545C0955E4A2}" dt="2024-03-05T06:41:54.648" v="92" actId="20577"/>
          <ac:spMkLst>
            <pc:docMk/>
            <pc:sldMk cId="2314998462" sldId="265"/>
            <ac:spMk id="5" creationId="{F92B119E-4953-7C59-51B1-C2064DC5BEB0}"/>
          </ac:spMkLst>
        </pc:spChg>
      </pc:sldChg>
      <pc:sldChg chg="delSp modSp del mod">
        <pc:chgData name="Petros Melachroinidis" userId="2ca19d99-51bf-4879-9486-22743ffe10aa" providerId="ADAL" clId="{F80EFC2E-268A-418D-9495-545C0955E4A2}" dt="2024-03-05T06:45:32.653" v="380" actId="2696"/>
        <pc:sldMkLst>
          <pc:docMk/>
          <pc:sldMk cId="1056494428" sldId="266"/>
        </pc:sldMkLst>
        <pc:spChg chg="mod">
          <ac:chgData name="Petros Melachroinidis" userId="2ca19d99-51bf-4879-9486-22743ffe10aa" providerId="ADAL" clId="{F80EFC2E-268A-418D-9495-545C0955E4A2}" dt="2024-03-05T06:45:26.573" v="378" actId="21"/>
          <ac:spMkLst>
            <pc:docMk/>
            <pc:sldMk cId="1056494428" sldId="266"/>
            <ac:spMk id="2" creationId="{6910A541-83BA-0DFB-2985-A49DFFB32305}"/>
          </ac:spMkLst>
        </pc:spChg>
        <pc:spChg chg="del">
          <ac:chgData name="Petros Melachroinidis" userId="2ca19d99-51bf-4879-9486-22743ffe10aa" providerId="ADAL" clId="{F80EFC2E-268A-418D-9495-545C0955E4A2}" dt="2024-03-05T06:45:21.458" v="376" actId="478"/>
          <ac:spMkLst>
            <pc:docMk/>
            <pc:sldMk cId="1056494428" sldId="266"/>
            <ac:spMk id="5" creationId="{7E279B20-9642-54EE-6F55-E4353B60E7A8}"/>
          </ac:spMkLst>
        </pc:spChg>
      </pc:sldChg>
      <pc:sldChg chg="modSp mod">
        <pc:chgData name="Petros Melachroinidis" userId="2ca19d99-51bf-4879-9486-22743ffe10aa" providerId="ADAL" clId="{F80EFC2E-268A-418D-9495-545C0955E4A2}" dt="2024-03-05T06:46:28.932" v="472" actId="6549"/>
        <pc:sldMkLst>
          <pc:docMk/>
          <pc:sldMk cId="365094028" sldId="267"/>
        </pc:sldMkLst>
        <pc:spChg chg="mod">
          <ac:chgData name="Petros Melachroinidis" userId="2ca19d99-51bf-4879-9486-22743ffe10aa" providerId="ADAL" clId="{F80EFC2E-268A-418D-9495-545C0955E4A2}" dt="2024-03-05T06:46:28.932" v="472" actId="6549"/>
          <ac:spMkLst>
            <pc:docMk/>
            <pc:sldMk cId="365094028" sldId="267"/>
            <ac:spMk id="2" creationId="{0B1F7B3F-409F-E3B9-60F5-1992717B694E}"/>
          </ac:spMkLst>
        </pc:spChg>
      </pc:sldChg>
      <pc:sldChg chg="modSp mod">
        <pc:chgData name="Petros Melachroinidis" userId="2ca19d99-51bf-4879-9486-22743ffe10aa" providerId="ADAL" clId="{F80EFC2E-268A-418D-9495-545C0955E4A2}" dt="2024-03-05T06:51:09.368" v="518" actId="20577"/>
        <pc:sldMkLst>
          <pc:docMk/>
          <pc:sldMk cId="1095569856" sldId="272"/>
        </pc:sldMkLst>
        <pc:spChg chg="mod">
          <ac:chgData name="Petros Melachroinidis" userId="2ca19d99-51bf-4879-9486-22743ffe10aa" providerId="ADAL" clId="{F80EFC2E-268A-418D-9495-545C0955E4A2}" dt="2024-03-05T06:51:09.368" v="518" actId="20577"/>
          <ac:spMkLst>
            <pc:docMk/>
            <pc:sldMk cId="1095569856" sldId="272"/>
            <ac:spMk id="2" creationId="{627336E0-43D9-4AE5-C0D2-FEC3978A1643}"/>
          </ac:spMkLst>
        </pc:spChg>
      </pc:sldChg>
      <pc:sldChg chg="modSp">
        <pc:chgData name="Petros Melachroinidis" userId="2ca19d99-51bf-4879-9486-22743ffe10aa" providerId="ADAL" clId="{F80EFC2E-268A-418D-9495-545C0955E4A2}" dt="2024-03-05T06:53:02.905" v="547" actId="20577"/>
        <pc:sldMkLst>
          <pc:docMk/>
          <pc:sldMk cId="2651604790" sldId="273"/>
        </pc:sldMkLst>
        <pc:spChg chg="mod">
          <ac:chgData name="Petros Melachroinidis" userId="2ca19d99-51bf-4879-9486-22743ffe10aa" providerId="ADAL" clId="{F80EFC2E-268A-418D-9495-545C0955E4A2}" dt="2024-03-05T06:53:02.905" v="547" actId="20577"/>
          <ac:spMkLst>
            <pc:docMk/>
            <pc:sldMk cId="2651604790" sldId="273"/>
            <ac:spMk id="6" creationId="{20BB0AC8-42FD-F958-F9C9-B37C2E63ECA5}"/>
          </ac:spMkLst>
        </pc:spChg>
      </pc:sldChg>
      <pc:sldChg chg="addSp delSp modSp del mod">
        <pc:chgData name="Petros Melachroinidis" userId="2ca19d99-51bf-4879-9486-22743ffe10aa" providerId="ADAL" clId="{F80EFC2E-268A-418D-9495-545C0955E4A2}" dt="2024-03-05T06:52:12.047" v="532" actId="2696"/>
        <pc:sldMkLst>
          <pc:docMk/>
          <pc:sldMk cId="1864345275" sldId="275"/>
        </pc:sldMkLst>
        <pc:spChg chg="del">
          <ac:chgData name="Petros Melachroinidis" userId="2ca19d99-51bf-4879-9486-22743ffe10aa" providerId="ADAL" clId="{F80EFC2E-268A-418D-9495-545C0955E4A2}" dt="2024-03-05T06:51:46.550" v="519" actId="478"/>
          <ac:spMkLst>
            <pc:docMk/>
            <pc:sldMk cId="1864345275" sldId="275"/>
            <ac:spMk id="2" creationId="{2DCE0D2C-E37E-BEAA-D158-4A1EBC0947CC}"/>
          </ac:spMkLst>
        </pc:spChg>
        <pc:spChg chg="del">
          <ac:chgData name="Petros Melachroinidis" userId="2ca19d99-51bf-4879-9486-22743ffe10aa" providerId="ADAL" clId="{F80EFC2E-268A-418D-9495-545C0955E4A2}" dt="2024-03-05T06:51:48.242" v="520" actId="478"/>
          <ac:spMkLst>
            <pc:docMk/>
            <pc:sldMk cId="1864345275" sldId="275"/>
            <ac:spMk id="5" creationId="{D1BF8382-58AF-7DE6-A1CF-0A95812A0EB0}"/>
          </ac:spMkLst>
        </pc:spChg>
        <pc:spChg chg="add del mod">
          <ac:chgData name="Petros Melachroinidis" userId="2ca19d99-51bf-4879-9486-22743ffe10aa" providerId="ADAL" clId="{F80EFC2E-268A-418D-9495-545C0955E4A2}" dt="2024-03-05T06:51:49.582" v="521" actId="478"/>
          <ac:spMkLst>
            <pc:docMk/>
            <pc:sldMk cId="1864345275" sldId="275"/>
            <ac:spMk id="7" creationId="{68DDE15E-5A27-A961-F62C-284A6AC7A9C5}"/>
          </ac:spMkLst>
        </pc:spChg>
      </pc:sldChg>
      <pc:sldChg chg="addSp delSp modSp mod modAnim">
        <pc:chgData name="Petros Melachroinidis" userId="2ca19d99-51bf-4879-9486-22743ffe10aa" providerId="ADAL" clId="{F80EFC2E-268A-418D-9495-545C0955E4A2}" dt="2024-03-05T06:46:00.279" v="470" actId="1036"/>
        <pc:sldMkLst>
          <pc:docMk/>
          <pc:sldMk cId="1047260289" sldId="285"/>
        </pc:sldMkLst>
        <pc:spChg chg="del">
          <ac:chgData name="Petros Melachroinidis" userId="2ca19d99-51bf-4879-9486-22743ffe10aa" providerId="ADAL" clId="{F80EFC2E-268A-418D-9495-545C0955E4A2}" dt="2024-03-05T06:45:42.636" v="381" actId="478"/>
          <ac:spMkLst>
            <pc:docMk/>
            <pc:sldMk cId="1047260289" sldId="285"/>
            <ac:spMk id="2" creationId="{9DB38504-2AD2-EF8B-EB2C-45EBC85E7B9B}"/>
          </ac:spMkLst>
        </pc:spChg>
        <pc:spChg chg="mod">
          <ac:chgData name="Petros Melachroinidis" userId="2ca19d99-51bf-4879-9486-22743ffe10aa" providerId="ADAL" clId="{F80EFC2E-268A-418D-9495-545C0955E4A2}" dt="2024-03-05T06:46:00.279" v="470" actId="1036"/>
          <ac:spMkLst>
            <pc:docMk/>
            <pc:sldMk cId="1047260289" sldId="285"/>
            <ac:spMk id="3" creationId="{3CE99877-9E7F-9740-D133-F765BA7223E6}"/>
          </ac:spMkLst>
        </pc:spChg>
        <pc:spChg chg="add mod">
          <ac:chgData name="Petros Melachroinidis" userId="2ca19d99-51bf-4879-9486-22743ffe10aa" providerId="ADAL" clId="{F80EFC2E-268A-418D-9495-545C0955E4A2}" dt="2024-03-05T06:46:00.279" v="470" actId="1036"/>
          <ac:spMkLst>
            <pc:docMk/>
            <pc:sldMk cId="1047260289" sldId="285"/>
            <ac:spMk id="6" creationId="{E0A08E97-A077-2D04-C991-B2FB43417654}"/>
          </ac:spMkLst>
        </pc:spChg>
        <pc:spChg chg="mod">
          <ac:chgData name="Petros Melachroinidis" userId="2ca19d99-51bf-4879-9486-22743ffe10aa" providerId="ADAL" clId="{F80EFC2E-268A-418D-9495-545C0955E4A2}" dt="2024-03-05T06:46:00.279" v="470" actId="1036"/>
          <ac:spMkLst>
            <pc:docMk/>
            <pc:sldMk cId="1047260289" sldId="285"/>
            <ac:spMk id="7" creationId="{5DBA5033-F76E-0CF0-48E1-BBB177F35234}"/>
          </ac:spMkLst>
        </pc:spChg>
        <pc:spChg chg="add mod">
          <ac:chgData name="Petros Melachroinidis" userId="2ca19d99-51bf-4879-9486-22743ffe10aa" providerId="ADAL" clId="{F80EFC2E-268A-418D-9495-545C0955E4A2}" dt="2024-03-05T06:46:00.279" v="470" actId="1036"/>
          <ac:spMkLst>
            <pc:docMk/>
            <pc:sldMk cId="1047260289" sldId="285"/>
            <ac:spMk id="10" creationId="{B0B6A473-3814-8781-EE63-47D360AFDFFB}"/>
          </ac:spMkLst>
        </pc:spChg>
        <pc:spChg chg="add mod">
          <ac:chgData name="Petros Melachroinidis" userId="2ca19d99-51bf-4879-9486-22743ffe10aa" providerId="ADAL" clId="{F80EFC2E-268A-418D-9495-545C0955E4A2}" dt="2024-03-05T06:46:00.279" v="470" actId="1036"/>
          <ac:spMkLst>
            <pc:docMk/>
            <pc:sldMk cId="1047260289" sldId="285"/>
            <ac:spMk id="12" creationId="{2034A023-B9F6-001F-3B92-7C0F01CE5E23}"/>
          </ac:spMkLst>
        </pc:spChg>
        <pc:spChg chg="add del mod">
          <ac:chgData name="Petros Melachroinidis" userId="2ca19d99-51bf-4879-9486-22743ffe10aa" providerId="ADAL" clId="{F80EFC2E-268A-418D-9495-545C0955E4A2}" dt="2024-03-05T06:45:45.544" v="382" actId="478"/>
          <ac:spMkLst>
            <pc:docMk/>
            <pc:sldMk cId="1047260289" sldId="285"/>
            <ac:spMk id="14" creationId="{41E8B144-31EB-6B97-C450-3C6F48DC852B}"/>
          </ac:spMkLst>
        </pc:spChg>
        <pc:picChg chg="mod">
          <ac:chgData name="Petros Melachroinidis" userId="2ca19d99-51bf-4879-9486-22743ffe10aa" providerId="ADAL" clId="{F80EFC2E-268A-418D-9495-545C0955E4A2}" dt="2024-03-05T06:45:51.308" v="428" actId="1035"/>
          <ac:picMkLst>
            <pc:docMk/>
            <pc:sldMk cId="1047260289" sldId="285"/>
            <ac:picMk id="4" creationId="{D43EE59B-C0B6-196C-D088-05DD6E9488F9}"/>
          </ac:picMkLst>
        </pc:picChg>
        <pc:picChg chg="mod ord">
          <ac:chgData name="Petros Melachroinidis" userId="2ca19d99-51bf-4879-9486-22743ffe10aa" providerId="ADAL" clId="{F80EFC2E-268A-418D-9495-545C0955E4A2}" dt="2024-03-05T06:46:00.279" v="470" actId="1036"/>
          <ac:picMkLst>
            <pc:docMk/>
            <pc:sldMk cId="1047260289" sldId="285"/>
            <ac:picMk id="5" creationId="{F9025FA0-DAF9-F6F5-5F54-080B1D9261B3}"/>
          </ac:picMkLst>
        </pc:picChg>
        <pc:picChg chg="mod ord">
          <ac:chgData name="Petros Melachroinidis" userId="2ca19d99-51bf-4879-9486-22743ffe10aa" providerId="ADAL" clId="{F80EFC2E-268A-418D-9495-545C0955E4A2}" dt="2024-03-05T06:46:00.279" v="470" actId="1036"/>
          <ac:picMkLst>
            <pc:docMk/>
            <pc:sldMk cId="1047260289" sldId="285"/>
            <ac:picMk id="8" creationId="{C1F0B0FC-D1A1-59D9-7342-E4C49D176E8B}"/>
          </ac:picMkLst>
        </pc:picChg>
        <pc:picChg chg="mod ord">
          <ac:chgData name="Petros Melachroinidis" userId="2ca19d99-51bf-4879-9486-22743ffe10aa" providerId="ADAL" clId="{F80EFC2E-268A-418D-9495-545C0955E4A2}" dt="2024-03-05T06:46:00.279" v="470" actId="1036"/>
          <ac:picMkLst>
            <pc:docMk/>
            <pc:sldMk cId="1047260289" sldId="285"/>
            <ac:picMk id="9" creationId="{B6B82A28-3AB7-94C3-4925-39C0D2AEB969}"/>
          </ac:picMkLst>
        </pc:picChg>
        <pc:picChg chg="mod">
          <ac:chgData name="Petros Melachroinidis" userId="2ca19d99-51bf-4879-9486-22743ffe10aa" providerId="ADAL" clId="{F80EFC2E-268A-418D-9495-545C0955E4A2}" dt="2024-03-05T06:46:00.279" v="470" actId="1036"/>
          <ac:picMkLst>
            <pc:docMk/>
            <pc:sldMk cId="1047260289" sldId="285"/>
            <ac:picMk id="11" creationId="{D251C037-EA92-677B-D745-F987F0328BC6}"/>
          </ac:picMkLst>
        </pc:picChg>
      </pc:sldChg>
      <pc:sldChg chg="modSp mod">
        <pc:chgData name="Petros Melachroinidis" userId="2ca19d99-51bf-4879-9486-22743ffe10aa" providerId="ADAL" clId="{F80EFC2E-268A-418D-9495-545C0955E4A2}" dt="2024-03-05T06:52:27.364" v="542" actId="20577"/>
        <pc:sldMkLst>
          <pc:docMk/>
          <pc:sldMk cId="1053291733" sldId="303"/>
        </pc:sldMkLst>
        <pc:spChg chg="mod">
          <ac:chgData name="Petros Melachroinidis" userId="2ca19d99-51bf-4879-9486-22743ffe10aa" providerId="ADAL" clId="{F80EFC2E-268A-418D-9495-545C0955E4A2}" dt="2024-03-05T06:52:27.364" v="542" actId="20577"/>
          <ac:spMkLst>
            <pc:docMk/>
            <pc:sldMk cId="1053291733" sldId="303"/>
            <ac:spMk id="2" creationId="{F401F786-3DD2-29AD-9499-5AC824400C89}"/>
          </ac:spMkLst>
        </pc:spChg>
      </pc:sldChg>
      <pc:sldChg chg="modSp mod">
        <pc:chgData name="Petros Melachroinidis" userId="2ca19d99-51bf-4879-9486-22743ffe10aa" providerId="ADAL" clId="{F80EFC2E-268A-418D-9495-545C0955E4A2}" dt="2024-03-05T06:41:42.118" v="90" actId="20577"/>
        <pc:sldMkLst>
          <pc:docMk/>
          <pc:sldMk cId="4014324201" sldId="313"/>
        </pc:sldMkLst>
        <pc:spChg chg="mod">
          <ac:chgData name="Petros Melachroinidis" userId="2ca19d99-51bf-4879-9486-22743ffe10aa" providerId="ADAL" clId="{F80EFC2E-268A-418D-9495-545C0955E4A2}" dt="2024-03-05T06:41:42.118" v="90" actId="20577"/>
          <ac:spMkLst>
            <pc:docMk/>
            <pc:sldMk cId="4014324201" sldId="313"/>
            <ac:spMk id="2" creationId="{9364C286-9975-DA65-5159-F0F0500B3159}"/>
          </ac:spMkLst>
        </pc:spChg>
      </pc:sldChg>
      <pc:sldChg chg="del">
        <pc:chgData name="Petros Melachroinidis" userId="2ca19d99-51bf-4879-9486-22743ffe10aa" providerId="ADAL" clId="{F80EFC2E-268A-418D-9495-545C0955E4A2}" dt="2024-03-05T06:46:21.778" v="471" actId="2696"/>
        <pc:sldMkLst>
          <pc:docMk/>
          <pc:sldMk cId="1775807705" sldId="316"/>
        </pc:sldMkLst>
      </pc:sldChg>
      <pc:sldChg chg="new del">
        <pc:chgData name="Petros Melachroinidis" userId="2ca19d99-51bf-4879-9486-22743ffe10aa" providerId="ADAL" clId="{F80EFC2E-268A-418D-9495-545C0955E4A2}" dt="2024-03-05T06:39:15.501" v="4" actId="2696"/>
        <pc:sldMkLst>
          <pc:docMk/>
          <pc:sldMk cId="3958080898" sldId="323"/>
        </pc:sldMkLst>
      </pc:sldChg>
      <pc:sldChg chg="add">
        <pc:chgData name="Petros Melachroinidis" userId="2ca19d99-51bf-4879-9486-22743ffe10aa" providerId="ADAL" clId="{F80EFC2E-268A-418D-9495-545C0955E4A2}" dt="2024-03-05T06:39:05.328" v="1" actId="2890"/>
        <pc:sldMkLst>
          <pc:docMk/>
          <pc:sldMk cId="3130635239" sldId="324"/>
        </pc:sldMkLst>
      </pc:sldChg>
      <pc:sldChg chg="modSp add mod">
        <pc:chgData name="Petros Melachroinidis" userId="2ca19d99-51bf-4879-9486-22743ffe10aa" providerId="ADAL" clId="{F80EFC2E-268A-418D-9495-545C0955E4A2}" dt="2024-03-05T06:45:28.638" v="379"/>
        <pc:sldMkLst>
          <pc:docMk/>
          <pc:sldMk cId="1748247626" sldId="325"/>
        </pc:sldMkLst>
        <pc:spChg chg="mod">
          <ac:chgData name="Petros Melachroinidis" userId="2ca19d99-51bf-4879-9486-22743ffe10aa" providerId="ADAL" clId="{F80EFC2E-268A-418D-9495-545C0955E4A2}" dt="2024-03-05T06:45:28.638" v="379"/>
          <ac:spMkLst>
            <pc:docMk/>
            <pc:sldMk cId="1748247626" sldId="325"/>
            <ac:spMk id="2" creationId="{FFDEB341-70C5-D006-C6FE-9E9BB70A767B}"/>
          </ac:spMkLst>
        </pc:spChg>
      </pc:sldChg>
      <pc:sldChg chg="addSp delSp modSp add mod ord delAnim">
        <pc:chgData name="Petros Melachroinidis" userId="2ca19d99-51bf-4879-9486-22743ffe10aa" providerId="ADAL" clId="{F80EFC2E-268A-418D-9495-545C0955E4A2}" dt="2024-03-05T06:50:25.196" v="496"/>
        <pc:sldMkLst>
          <pc:docMk/>
          <pc:sldMk cId="3045687279" sldId="326"/>
        </pc:sldMkLst>
        <pc:spChg chg="del">
          <ac:chgData name="Petros Melachroinidis" userId="2ca19d99-51bf-4879-9486-22743ffe10aa" providerId="ADAL" clId="{F80EFC2E-268A-418D-9495-545C0955E4A2}" dt="2024-03-05T06:49:58.760" v="477" actId="478"/>
          <ac:spMkLst>
            <pc:docMk/>
            <pc:sldMk cId="3045687279" sldId="326"/>
            <ac:spMk id="2" creationId="{70C4AE9D-047D-FB47-2128-6301A8F4D2F9}"/>
          </ac:spMkLst>
        </pc:spChg>
        <pc:spChg chg="add mod">
          <ac:chgData name="Petros Melachroinidis" userId="2ca19d99-51bf-4879-9486-22743ffe10aa" providerId="ADAL" clId="{F80EFC2E-268A-418D-9495-545C0955E4A2}" dt="2024-03-05T06:50:11.975" v="494" actId="20577"/>
          <ac:spMkLst>
            <pc:docMk/>
            <pc:sldMk cId="3045687279" sldId="326"/>
            <ac:spMk id="6" creationId="{17C55B57-36EA-95E8-E622-328F22CE3D6F}"/>
          </ac:spMkLst>
        </pc:spChg>
        <pc:spChg chg="add del mod">
          <ac:chgData name="Petros Melachroinidis" userId="2ca19d99-51bf-4879-9486-22743ffe10aa" providerId="ADAL" clId="{F80EFC2E-268A-418D-9495-545C0955E4A2}" dt="2024-03-05T06:50:00.881" v="478" actId="478"/>
          <ac:spMkLst>
            <pc:docMk/>
            <pc:sldMk cId="3045687279" sldId="326"/>
            <ac:spMk id="8" creationId="{47908963-E29F-627D-1F25-4E7DDAC037AD}"/>
          </ac:spMkLst>
        </pc:spChg>
        <pc:picChg chg="del">
          <ac:chgData name="Petros Melachroinidis" userId="2ca19d99-51bf-4879-9486-22743ffe10aa" providerId="ADAL" clId="{F80EFC2E-268A-418D-9495-545C0955E4A2}" dt="2024-03-05T06:49:49.912" v="475" actId="478"/>
          <ac:picMkLst>
            <pc:docMk/>
            <pc:sldMk cId="3045687279" sldId="326"/>
            <ac:picMk id="5" creationId="{539925EE-747E-6DCB-9DC5-B56AACAAE022}"/>
          </ac:picMkLst>
        </pc:picChg>
        <pc:picChg chg="del">
          <ac:chgData name="Petros Melachroinidis" userId="2ca19d99-51bf-4879-9486-22743ffe10aa" providerId="ADAL" clId="{F80EFC2E-268A-418D-9495-545C0955E4A2}" dt="2024-03-05T06:49:47.916" v="474" actId="478"/>
          <ac:picMkLst>
            <pc:docMk/>
            <pc:sldMk cId="3045687279" sldId="326"/>
            <ac:picMk id="16" creationId="{33395ACC-9B07-DDFD-7684-6780623F9D3B}"/>
          </ac:picMkLst>
        </pc:picChg>
      </pc:sldChg>
      <pc:sldChg chg="modSp add mod ord">
        <pc:chgData name="Petros Melachroinidis" userId="2ca19d99-51bf-4879-9486-22743ffe10aa" providerId="ADAL" clId="{F80EFC2E-268A-418D-9495-545C0955E4A2}" dt="2024-03-05T06:52:03.276" v="529"/>
        <pc:sldMkLst>
          <pc:docMk/>
          <pc:sldMk cId="3096708164" sldId="327"/>
        </pc:sldMkLst>
        <pc:spChg chg="mod">
          <ac:chgData name="Petros Melachroinidis" userId="2ca19d99-51bf-4879-9486-22743ffe10aa" providerId="ADAL" clId="{F80EFC2E-268A-418D-9495-545C0955E4A2}" dt="2024-03-05T06:51:56.011" v="527" actId="20577"/>
          <ac:spMkLst>
            <pc:docMk/>
            <pc:sldMk cId="3096708164" sldId="327"/>
            <ac:spMk id="2" creationId="{44E87EBA-B4F6-AA2C-615B-C653D31A1027}"/>
          </ac:spMkLst>
        </pc:spChg>
      </pc:sldChg>
      <pc:sldChg chg="add del">
        <pc:chgData name="Petros Melachroinidis" userId="2ca19d99-51bf-4879-9486-22743ffe10aa" providerId="ADAL" clId="{F80EFC2E-268A-418D-9495-545C0955E4A2}" dt="2024-03-05T06:52:09.444" v="531" actId="2696"/>
        <pc:sldMkLst>
          <pc:docMk/>
          <pc:sldMk cId="1027838278" sldId="328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CEBB6C-CB21-43FB-B0C6-52DAA5F080B6}" type="datetimeFigureOut">
              <a:rPr lang="en-US" smtClean="0"/>
              <a:t>3/5/2024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1BC3A1-6689-4DD8-A525-3E382BB4B6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8818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BC3A1-6689-4DD8-A525-3E382BB4B62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8520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62563A-76F2-8C6E-55DD-4F20FCA07D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598E56C-92AF-9EEF-7306-C43CA83AC2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D440F95-070B-0B15-3E72-6A01856181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 about chunks and initial big main.js / bundle file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1EEAED-6BC9-43BE-E46A-0927C8F9A2C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BC3A1-6689-4DD8-A525-3E382BB4B62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3566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64BF1B-E908-7009-559F-AD8C73C03B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D44F619-044D-A6E6-A138-F9272A6E69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BF51F31-8A11-4B46-3CB3-11FCFBB7D5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UX – Initial load [example with late page]</a:t>
            </a:r>
          </a:p>
          <a:p>
            <a:r>
              <a:rPr lang="en-US" dirty="0"/>
              <a:t>Convention rate the lower the better </a:t>
            </a:r>
            <a:r>
              <a:rPr lang="en-GB" b="0" i="0" dirty="0">
                <a:solidFill>
                  <a:srgbClr val="ECECEC"/>
                </a:solidFill>
                <a:effectLst/>
                <a:latin typeface="KaTeX_Main"/>
              </a:rPr>
              <a:t>Conversion Rate=</a:t>
            </a:r>
            <a:r>
              <a:rPr lang="en-GB" b="0" i="0" dirty="0">
                <a:solidFill>
                  <a:srgbClr val="ECECEC"/>
                </a:solidFill>
                <a:effectLst/>
                <a:latin typeface="KaTeX_Size1"/>
              </a:rPr>
              <a:t>(</a:t>
            </a:r>
            <a:r>
              <a:rPr lang="en-GB" b="0" i="0" dirty="0">
                <a:solidFill>
                  <a:srgbClr val="ECECEC"/>
                </a:solidFill>
                <a:effectLst/>
                <a:latin typeface="KaTeX_Main"/>
              </a:rPr>
              <a:t>Number of </a:t>
            </a:r>
            <a:r>
              <a:rPr lang="en-GB" b="0" i="0" dirty="0" err="1">
                <a:solidFill>
                  <a:srgbClr val="ECECEC"/>
                </a:solidFill>
                <a:effectLst/>
                <a:latin typeface="KaTeX_Main"/>
              </a:rPr>
              <a:t>VisitorsNumber</a:t>
            </a:r>
            <a:r>
              <a:rPr lang="en-GB" b="0" i="0" dirty="0">
                <a:solidFill>
                  <a:srgbClr val="ECECEC"/>
                </a:solidFill>
                <a:effectLst/>
                <a:latin typeface="KaTeX_Main"/>
              </a:rPr>
              <a:t> of Conversions​</a:t>
            </a:r>
            <a:r>
              <a:rPr lang="en-GB" b="0" i="0" dirty="0">
                <a:solidFill>
                  <a:srgbClr val="ECECEC"/>
                </a:solidFill>
                <a:effectLst/>
                <a:latin typeface="KaTeX_Size1"/>
              </a:rPr>
              <a:t>)</a:t>
            </a:r>
            <a:r>
              <a:rPr lang="en-GB" b="0" i="0" dirty="0">
                <a:solidFill>
                  <a:srgbClr val="ECECEC"/>
                </a:solidFill>
                <a:effectLst/>
                <a:latin typeface="KaTeX_Main"/>
              </a:rPr>
              <a:t>×100%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2075A7-C609-82BE-D45D-EA55FEC5A61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BC3A1-6689-4DD8-A525-3E382BB4B62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3866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AC56E2-0BFA-33B2-ED60-9FC28FE389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65A6D2A-30F0-7803-9BA8-9E181742166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8384BE8-DAD0-C76C-65C7-AC4BFC7E12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UX – Initial load [example with late page]</a:t>
            </a:r>
          </a:p>
          <a:p>
            <a:r>
              <a:rPr lang="en-US" dirty="0"/>
              <a:t>Convention rate the lower the better </a:t>
            </a:r>
            <a:r>
              <a:rPr lang="en-GB" b="0" i="0" dirty="0">
                <a:solidFill>
                  <a:srgbClr val="ECECEC"/>
                </a:solidFill>
                <a:effectLst/>
                <a:latin typeface="KaTeX_Main"/>
              </a:rPr>
              <a:t>Conversion Rate=</a:t>
            </a:r>
            <a:r>
              <a:rPr lang="en-GB" b="0" i="0" dirty="0">
                <a:solidFill>
                  <a:srgbClr val="ECECEC"/>
                </a:solidFill>
                <a:effectLst/>
                <a:latin typeface="KaTeX_Size1"/>
              </a:rPr>
              <a:t>(</a:t>
            </a:r>
            <a:r>
              <a:rPr lang="en-GB" b="0" i="0" dirty="0">
                <a:solidFill>
                  <a:srgbClr val="ECECEC"/>
                </a:solidFill>
                <a:effectLst/>
                <a:latin typeface="KaTeX_Main"/>
              </a:rPr>
              <a:t>Number of </a:t>
            </a:r>
            <a:r>
              <a:rPr lang="en-GB" b="0" i="0" dirty="0" err="1">
                <a:solidFill>
                  <a:srgbClr val="ECECEC"/>
                </a:solidFill>
                <a:effectLst/>
                <a:latin typeface="KaTeX_Main"/>
              </a:rPr>
              <a:t>VisitorsNumber</a:t>
            </a:r>
            <a:r>
              <a:rPr lang="en-GB" b="0" i="0" dirty="0">
                <a:solidFill>
                  <a:srgbClr val="ECECEC"/>
                </a:solidFill>
                <a:effectLst/>
                <a:latin typeface="KaTeX_Main"/>
              </a:rPr>
              <a:t> of Conversions​</a:t>
            </a:r>
            <a:r>
              <a:rPr lang="en-GB" b="0" i="0" dirty="0">
                <a:solidFill>
                  <a:srgbClr val="ECECEC"/>
                </a:solidFill>
                <a:effectLst/>
                <a:latin typeface="KaTeX_Size1"/>
              </a:rPr>
              <a:t>)</a:t>
            </a:r>
            <a:r>
              <a:rPr lang="en-GB" b="0" i="0" dirty="0">
                <a:solidFill>
                  <a:srgbClr val="ECECEC"/>
                </a:solidFill>
                <a:effectLst/>
                <a:latin typeface="KaTeX_Main"/>
              </a:rPr>
              <a:t>×100%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3B6830-263C-2C1E-179D-90CA363DAC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BC3A1-6689-4DD8-A525-3E382BB4B62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0461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AE9223-7CEF-CFB7-F79D-D6A133EA76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FF3FD8-2990-7FDF-D2EC-F3F9582C50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E88104E-9FAE-3A8C-E324-9A81AD9E9B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UX – Initial load [example with late page]</a:t>
            </a:r>
          </a:p>
          <a:p>
            <a:r>
              <a:rPr lang="en-US" dirty="0"/>
              <a:t>Convention rate the lower the better </a:t>
            </a:r>
            <a:r>
              <a:rPr lang="en-GB" b="0" i="0" dirty="0">
                <a:solidFill>
                  <a:srgbClr val="ECECEC"/>
                </a:solidFill>
                <a:effectLst/>
                <a:latin typeface="KaTeX_Main"/>
              </a:rPr>
              <a:t>Conversion Rate=</a:t>
            </a:r>
            <a:r>
              <a:rPr lang="en-GB" b="0" i="0" dirty="0">
                <a:solidFill>
                  <a:srgbClr val="ECECEC"/>
                </a:solidFill>
                <a:effectLst/>
                <a:latin typeface="KaTeX_Size1"/>
              </a:rPr>
              <a:t>(</a:t>
            </a:r>
            <a:r>
              <a:rPr lang="en-GB" b="0" i="0" dirty="0">
                <a:solidFill>
                  <a:srgbClr val="ECECEC"/>
                </a:solidFill>
                <a:effectLst/>
                <a:latin typeface="KaTeX_Main"/>
              </a:rPr>
              <a:t>Number of </a:t>
            </a:r>
            <a:r>
              <a:rPr lang="en-GB" b="0" i="0" dirty="0" err="1">
                <a:solidFill>
                  <a:srgbClr val="ECECEC"/>
                </a:solidFill>
                <a:effectLst/>
                <a:latin typeface="KaTeX_Main"/>
              </a:rPr>
              <a:t>VisitorsNumber</a:t>
            </a:r>
            <a:r>
              <a:rPr lang="en-GB" b="0" i="0" dirty="0">
                <a:solidFill>
                  <a:srgbClr val="ECECEC"/>
                </a:solidFill>
                <a:effectLst/>
                <a:latin typeface="KaTeX_Main"/>
              </a:rPr>
              <a:t> of Conversions​</a:t>
            </a:r>
            <a:r>
              <a:rPr lang="en-GB" b="0" i="0" dirty="0">
                <a:solidFill>
                  <a:srgbClr val="ECECEC"/>
                </a:solidFill>
                <a:effectLst/>
                <a:latin typeface="KaTeX_Size1"/>
              </a:rPr>
              <a:t>)</a:t>
            </a:r>
            <a:r>
              <a:rPr lang="en-GB" b="0" i="0" dirty="0">
                <a:solidFill>
                  <a:srgbClr val="ECECEC"/>
                </a:solidFill>
                <a:effectLst/>
                <a:latin typeface="KaTeX_Main"/>
              </a:rPr>
              <a:t>×100%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6A2479-8619-5B43-0154-DF4022D2777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BC3A1-6689-4DD8-A525-3E382BB4B62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8919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21FF08-4B14-CCF7-4C05-DD15344C13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98D14FC-CAC2-8060-2648-EF93CBE81D3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0FD96FC-0F8A-D3EA-399F-D00D997BDE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 about chunks and initial big main.js / bundle file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E8B625-D3A2-5DC5-A606-6F82849698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BC3A1-6689-4DD8-A525-3E382BB4B62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7383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988075-B065-A04C-49C9-B0BD895730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2943801-BCA7-6F70-2E3D-A5AF65A53C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718DD66-7DAB-A42B-2FB2-23083A0B91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 about chunks and initial big main.js / bundle file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254A0C-A1D0-E4B1-4448-86CC50F7841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BC3A1-6689-4DD8-A525-3E382BB4B62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2829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F8A3F8-A515-5CB1-E90E-C3161E5334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A978740-E85E-0C08-2031-BC25063F74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7E70196-E06C-7762-AC5C-FAE265E14A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UX – Initial load [example with late page]</a:t>
            </a:r>
          </a:p>
          <a:p>
            <a:r>
              <a:rPr lang="en-US" dirty="0"/>
              <a:t>Convention rate the lower the better </a:t>
            </a:r>
            <a:r>
              <a:rPr lang="en-GB" b="0" i="0" dirty="0">
                <a:solidFill>
                  <a:srgbClr val="ECECEC"/>
                </a:solidFill>
                <a:effectLst/>
                <a:latin typeface="KaTeX_Main"/>
              </a:rPr>
              <a:t>Conversion Rate=</a:t>
            </a:r>
            <a:r>
              <a:rPr lang="en-GB" b="0" i="0" dirty="0">
                <a:solidFill>
                  <a:srgbClr val="ECECEC"/>
                </a:solidFill>
                <a:effectLst/>
                <a:latin typeface="KaTeX_Size1"/>
              </a:rPr>
              <a:t>(</a:t>
            </a:r>
            <a:r>
              <a:rPr lang="en-GB" b="0" i="0" dirty="0">
                <a:solidFill>
                  <a:srgbClr val="ECECEC"/>
                </a:solidFill>
                <a:effectLst/>
                <a:latin typeface="KaTeX_Main"/>
              </a:rPr>
              <a:t>Number of </a:t>
            </a:r>
            <a:r>
              <a:rPr lang="en-GB" b="0" i="0" dirty="0" err="1">
                <a:solidFill>
                  <a:srgbClr val="ECECEC"/>
                </a:solidFill>
                <a:effectLst/>
                <a:latin typeface="KaTeX_Main"/>
              </a:rPr>
              <a:t>VisitorsNumber</a:t>
            </a:r>
            <a:r>
              <a:rPr lang="en-GB" b="0" i="0" dirty="0">
                <a:solidFill>
                  <a:srgbClr val="ECECEC"/>
                </a:solidFill>
                <a:effectLst/>
                <a:latin typeface="KaTeX_Main"/>
              </a:rPr>
              <a:t> of Conversions​</a:t>
            </a:r>
            <a:r>
              <a:rPr lang="en-GB" b="0" i="0" dirty="0">
                <a:solidFill>
                  <a:srgbClr val="ECECEC"/>
                </a:solidFill>
                <a:effectLst/>
                <a:latin typeface="KaTeX_Size1"/>
              </a:rPr>
              <a:t>)</a:t>
            </a:r>
            <a:r>
              <a:rPr lang="en-GB" b="0" i="0" dirty="0">
                <a:solidFill>
                  <a:srgbClr val="ECECEC"/>
                </a:solidFill>
                <a:effectLst/>
                <a:latin typeface="KaTeX_Main"/>
              </a:rPr>
              <a:t>×100%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40B153-E1A8-8B06-D68B-D5CEC31EACA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BC3A1-6689-4DD8-A525-3E382BB4B62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6122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18340D-FFEB-E5F4-448E-3A8822F0CA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7347DC3-76E9-1F07-0584-D4E9D01B2D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18D3C8-40CC-45B3-DBEE-84B9F9657E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 about chunks and initial big main.js / bundle file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609BEB-A514-CC1F-C87C-53E2093F28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BC3A1-6689-4DD8-A525-3E382BB4B62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3316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114BE3-B3AC-CE29-72FC-2C8E7807E4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16D6778-25AD-9AA3-A8F1-7AA3E8B8466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8BDAB2A-F515-2567-3AC8-F53F55FDF9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UX – Initial load [example with late page]</a:t>
            </a:r>
          </a:p>
          <a:p>
            <a:r>
              <a:rPr lang="en-US" dirty="0"/>
              <a:t>Convention rate the lower the better </a:t>
            </a:r>
            <a:r>
              <a:rPr lang="en-GB" b="0" i="0" dirty="0">
                <a:solidFill>
                  <a:srgbClr val="ECECEC"/>
                </a:solidFill>
                <a:effectLst/>
                <a:latin typeface="KaTeX_Main"/>
              </a:rPr>
              <a:t>Conversion Rate=</a:t>
            </a:r>
            <a:r>
              <a:rPr lang="en-GB" b="0" i="0" dirty="0">
                <a:solidFill>
                  <a:srgbClr val="ECECEC"/>
                </a:solidFill>
                <a:effectLst/>
                <a:latin typeface="KaTeX_Size1"/>
              </a:rPr>
              <a:t>(</a:t>
            </a:r>
            <a:r>
              <a:rPr lang="en-GB" b="0" i="0" dirty="0">
                <a:solidFill>
                  <a:srgbClr val="ECECEC"/>
                </a:solidFill>
                <a:effectLst/>
                <a:latin typeface="KaTeX_Main"/>
              </a:rPr>
              <a:t>Number of </a:t>
            </a:r>
            <a:r>
              <a:rPr lang="en-GB" b="0" i="0" dirty="0" err="1">
                <a:solidFill>
                  <a:srgbClr val="ECECEC"/>
                </a:solidFill>
                <a:effectLst/>
                <a:latin typeface="KaTeX_Main"/>
              </a:rPr>
              <a:t>VisitorsNumber</a:t>
            </a:r>
            <a:r>
              <a:rPr lang="en-GB" b="0" i="0" dirty="0">
                <a:solidFill>
                  <a:srgbClr val="ECECEC"/>
                </a:solidFill>
                <a:effectLst/>
                <a:latin typeface="KaTeX_Main"/>
              </a:rPr>
              <a:t> of Conversions​</a:t>
            </a:r>
            <a:r>
              <a:rPr lang="en-GB" b="0" i="0" dirty="0">
                <a:solidFill>
                  <a:srgbClr val="ECECEC"/>
                </a:solidFill>
                <a:effectLst/>
                <a:latin typeface="KaTeX_Size1"/>
              </a:rPr>
              <a:t>)</a:t>
            </a:r>
            <a:r>
              <a:rPr lang="en-GB" b="0" i="0" dirty="0">
                <a:solidFill>
                  <a:srgbClr val="ECECEC"/>
                </a:solidFill>
                <a:effectLst/>
                <a:latin typeface="KaTeX_Main"/>
              </a:rPr>
              <a:t>×100%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DE2CF3-BBD9-0F1E-F1D3-CA347519F5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BC3A1-6689-4DD8-A525-3E382BB4B62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10333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08B7A7-84F0-6270-0308-7BDEB7DDBB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5F8181B-E9E6-BBD7-A198-D84D24703B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81F6158-BE31-E5D2-8796-E39025B819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UX – Initial load [example with late page]</a:t>
            </a:r>
          </a:p>
          <a:p>
            <a:r>
              <a:rPr lang="en-US" dirty="0"/>
              <a:t>Convention rate the lower the better </a:t>
            </a:r>
            <a:r>
              <a:rPr lang="en-GB" b="0" i="0" dirty="0">
                <a:solidFill>
                  <a:srgbClr val="ECECEC"/>
                </a:solidFill>
                <a:effectLst/>
                <a:latin typeface="KaTeX_Main"/>
              </a:rPr>
              <a:t>Conversion Rate=</a:t>
            </a:r>
            <a:r>
              <a:rPr lang="en-GB" b="0" i="0" dirty="0">
                <a:solidFill>
                  <a:srgbClr val="ECECEC"/>
                </a:solidFill>
                <a:effectLst/>
                <a:latin typeface="KaTeX_Size1"/>
              </a:rPr>
              <a:t>(</a:t>
            </a:r>
            <a:r>
              <a:rPr lang="en-GB" b="0" i="0" dirty="0">
                <a:solidFill>
                  <a:srgbClr val="ECECEC"/>
                </a:solidFill>
                <a:effectLst/>
                <a:latin typeface="KaTeX_Main"/>
              </a:rPr>
              <a:t>Number of </a:t>
            </a:r>
            <a:r>
              <a:rPr lang="en-GB" b="0" i="0" dirty="0" err="1">
                <a:solidFill>
                  <a:srgbClr val="ECECEC"/>
                </a:solidFill>
                <a:effectLst/>
                <a:latin typeface="KaTeX_Main"/>
              </a:rPr>
              <a:t>VisitorsNumber</a:t>
            </a:r>
            <a:r>
              <a:rPr lang="en-GB" b="0" i="0" dirty="0">
                <a:solidFill>
                  <a:srgbClr val="ECECEC"/>
                </a:solidFill>
                <a:effectLst/>
                <a:latin typeface="KaTeX_Main"/>
              </a:rPr>
              <a:t> of Conversions​</a:t>
            </a:r>
            <a:r>
              <a:rPr lang="en-GB" b="0" i="0" dirty="0">
                <a:solidFill>
                  <a:srgbClr val="ECECEC"/>
                </a:solidFill>
                <a:effectLst/>
                <a:latin typeface="KaTeX_Size1"/>
              </a:rPr>
              <a:t>)</a:t>
            </a:r>
            <a:r>
              <a:rPr lang="en-GB" b="0" i="0" dirty="0">
                <a:solidFill>
                  <a:srgbClr val="ECECEC"/>
                </a:solidFill>
                <a:effectLst/>
                <a:latin typeface="KaTeX_Main"/>
              </a:rPr>
              <a:t>×100%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6B51C9-89C1-587F-4A0C-CF54CBA37CD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BC3A1-6689-4DD8-A525-3E382BB4B62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4353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21D111-EE85-3A2D-1B33-54C0DE6BB9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DF7B0C0-902D-77B6-3D76-A2F1DCF0F8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DBFF549-F79F-7CA3-3E15-F6EEE31780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852442-4396-397D-B873-FBAF40B18D5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BC3A1-6689-4DD8-A525-3E382BB4B62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36777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50A31E-DAA8-9ABD-3F8D-B7AE90D37F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C74D7FB-684A-9FF5-2F7A-F217F256119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2EC6630-2346-DC8B-B1F7-46166B2692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 about chunks and initial big main.js / bundle file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05B0E2-CDF0-194E-7C2D-99455DFAA72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BC3A1-6689-4DD8-A525-3E382BB4B62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82297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FA4ADB-D041-653C-585C-CA33348174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C3433EC-C186-984F-BC43-633A9A27FD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70009B6-FA27-7AFA-F674-6FAEC859B4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UX – Initial load [example with late page]</a:t>
            </a:r>
          </a:p>
          <a:p>
            <a:r>
              <a:rPr lang="en-US" dirty="0"/>
              <a:t>Convention rate the lower the better </a:t>
            </a:r>
            <a:r>
              <a:rPr lang="en-GB" b="0" i="0" dirty="0">
                <a:solidFill>
                  <a:srgbClr val="ECECEC"/>
                </a:solidFill>
                <a:effectLst/>
                <a:latin typeface="KaTeX_Main"/>
              </a:rPr>
              <a:t>Conversion Rate=</a:t>
            </a:r>
            <a:r>
              <a:rPr lang="en-GB" b="0" i="0" dirty="0">
                <a:solidFill>
                  <a:srgbClr val="ECECEC"/>
                </a:solidFill>
                <a:effectLst/>
                <a:latin typeface="KaTeX_Size1"/>
              </a:rPr>
              <a:t>(</a:t>
            </a:r>
            <a:r>
              <a:rPr lang="en-GB" b="0" i="0" dirty="0">
                <a:solidFill>
                  <a:srgbClr val="ECECEC"/>
                </a:solidFill>
                <a:effectLst/>
                <a:latin typeface="KaTeX_Main"/>
              </a:rPr>
              <a:t>Number of </a:t>
            </a:r>
            <a:r>
              <a:rPr lang="en-GB" b="0" i="0" dirty="0" err="1">
                <a:solidFill>
                  <a:srgbClr val="ECECEC"/>
                </a:solidFill>
                <a:effectLst/>
                <a:latin typeface="KaTeX_Main"/>
              </a:rPr>
              <a:t>VisitorsNumber</a:t>
            </a:r>
            <a:r>
              <a:rPr lang="en-GB" b="0" i="0" dirty="0">
                <a:solidFill>
                  <a:srgbClr val="ECECEC"/>
                </a:solidFill>
                <a:effectLst/>
                <a:latin typeface="KaTeX_Main"/>
              </a:rPr>
              <a:t> of Conversions​</a:t>
            </a:r>
            <a:r>
              <a:rPr lang="en-GB" b="0" i="0" dirty="0">
                <a:solidFill>
                  <a:srgbClr val="ECECEC"/>
                </a:solidFill>
                <a:effectLst/>
                <a:latin typeface="KaTeX_Size1"/>
              </a:rPr>
              <a:t>)</a:t>
            </a:r>
            <a:r>
              <a:rPr lang="en-GB" b="0" i="0" dirty="0">
                <a:solidFill>
                  <a:srgbClr val="ECECEC"/>
                </a:solidFill>
                <a:effectLst/>
                <a:latin typeface="KaTeX_Main"/>
              </a:rPr>
              <a:t>×100%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71CAB7-EED4-AC71-1176-2B6A06579DA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BC3A1-6689-4DD8-A525-3E382BB4B62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78739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67361A-F32C-CD40-D1D9-30201B45DF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8B9EDB9-C901-EB16-44FB-1B8BBD746C7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3F3963C-60CA-1180-8AEA-444C663CF0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 about chunks and initial big main.js / bundle file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940A23-168A-8425-F6CA-81C8B3E87EA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BC3A1-6689-4DD8-A525-3E382BB4B62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38315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61A0F2-407E-D9B5-CC3A-ECC7917E41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E16A38D-CB2A-1AEA-6756-CD71F5D3A0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675D41B-FD96-B687-8F38-2E142E2784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UX – Initial load [example with late page]</a:t>
            </a:r>
          </a:p>
          <a:p>
            <a:r>
              <a:rPr lang="en-US" dirty="0"/>
              <a:t>Convention rate the lower the better </a:t>
            </a:r>
            <a:r>
              <a:rPr lang="en-GB" b="0" i="0" dirty="0">
                <a:solidFill>
                  <a:srgbClr val="ECECEC"/>
                </a:solidFill>
                <a:effectLst/>
                <a:latin typeface="KaTeX_Main"/>
              </a:rPr>
              <a:t>Conversion Rate=</a:t>
            </a:r>
            <a:r>
              <a:rPr lang="en-GB" b="0" i="0" dirty="0">
                <a:solidFill>
                  <a:srgbClr val="ECECEC"/>
                </a:solidFill>
                <a:effectLst/>
                <a:latin typeface="KaTeX_Size1"/>
              </a:rPr>
              <a:t>(</a:t>
            </a:r>
            <a:r>
              <a:rPr lang="en-GB" b="0" i="0" dirty="0">
                <a:solidFill>
                  <a:srgbClr val="ECECEC"/>
                </a:solidFill>
                <a:effectLst/>
                <a:latin typeface="KaTeX_Main"/>
              </a:rPr>
              <a:t>Number of </a:t>
            </a:r>
            <a:r>
              <a:rPr lang="en-GB" b="0" i="0" dirty="0" err="1">
                <a:solidFill>
                  <a:srgbClr val="ECECEC"/>
                </a:solidFill>
                <a:effectLst/>
                <a:latin typeface="KaTeX_Main"/>
              </a:rPr>
              <a:t>VisitorsNumber</a:t>
            </a:r>
            <a:r>
              <a:rPr lang="en-GB" b="0" i="0" dirty="0">
                <a:solidFill>
                  <a:srgbClr val="ECECEC"/>
                </a:solidFill>
                <a:effectLst/>
                <a:latin typeface="KaTeX_Main"/>
              </a:rPr>
              <a:t> of Conversions​</a:t>
            </a:r>
            <a:r>
              <a:rPr lang="en-GB" b="0" i="0" dirty="0">
                <a:solidFill>
                  <a:srgbClr val="ECECEC"/>
                </a:solidFill>
                <a:effectLst/>
                <a:latin typeface="KaTeX_Size1"/>
              </a:rPr>
              <a:t>)</a:t>
            </a:r>
            <a:r>
              <a:rPr lang="en-GB" b="0" i="0" dirty="0">
                <a:solidFill>
                  <a:srgbClr val="ECECEC"/>
                </a:solidFill>
                <a:effectLst/>
                <a:latin typeface="KaTeX_Main"/>
              </a:rPr>
              <a:t>×100%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4A2758-CD51-C259-6DA3-1966D7886D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BC3A1-6689-4DD8-A525-3E382BB4B62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20721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536F99-470E-26C0-D8CE-3E966E5691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0445447-C20C-D488-9E85-85975480ADF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F6AD66A-E5AE-1DE7-56EB-BF6D22811F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UX – Initial load [example with late page]</a:t>
            </a:r>
          </a:p>
          <a:p>
            <a:r>
              <a:rPr lang="en-US" dirty="0"/>
              <a:t>Convention rate the lower the better </a:t>
            </a:r>
            <a:r>
              <a:rPr lang="en-GB" b="0" i="0" dirty="0">
                <a:solidFill>
                  <a:srgbClr val="ECECEC"/>
                </a:solidFill>
                <a:effectLst/>
                <a:latin typeface="KaTeX_Main"/>
              </a:rPr>
              <a:t>Conversion Rate=</a:t>
            </a:r>
            <a:r>
              <a:rPr lang="en-GB" b="0" i="0" dirty="0">
                <a:solidFill>
                  <a:srgbClr val="ECECEC"/>
                </a:solidFill>
                <a:effectLst/>
                <a:latin typeface="KaTeX_Size1"/>
              </a:rPr>
              <a:t>(</a:t>
            </a:r>
            <a:r>
              <a:rPr lang="en-GB" b="0" i="0" dirty="0">
                <a:solidFill>
                  <a:srgbClr val="ECECEC"/>
                </a:solidFill>
                <a:effectLst/>
                <a:latin typeface="KaTeX_Main"/>
              </a:rPr>
              <a:t>Number of </a:t>
            </a:r>
            <a:r>
              <a:rPr lang="en-GB" b="0" i="0" dirty="0" err="1">
                <a:solidFill>
                  <a:srgbClr val="ECECEC"/>
                </a:solidFill>
                <a:effectLst/>
                <a:latin typeface="KaTeX_Main"/>
              </a:rPr>
              <a:t>VisitorsNumber</a:t>
            </a:r>
            <a:r>
              <a:rPr lang="en-GB" b="0" i="0" dirty="0">
                <a:solidFill>
                  <a:srgbClr val="ECECEC"/>
                </a:solidFill>
                <a:effectLst/>
                <a:latin typeface="KaTeX_Main"/>
              </a:rPr>
              <a:t> of Conversions​</a:t>
            </a:r>
            <a:r>
              <a:rPr lang="en-GB" b="0" i="0" dirty="0">
                <a:solidFill>
                  <a:srgbClr val="ECECEC"/>
                </a:solidFill>
                <a:effectLst/>
                <a:latin typeface="KaTeX_Size1"/>
              </a:rPr>
              <a:t>)</a:t>
            </a:r>
            <a:r>
              <a:rPr lang="en-GB" b="0" i="0" dirty="0">
                <a:solidFill>
                  <a:srgbClr val="ECECEC"/>
                </a:solidFill>
                <a:effectLst/>
                <a:latin typeface="KaTeX_Main"/>
              </a:rPr>
              <a:t>×100%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DF3820-2A1B-FC2A-54C3-199FADFC96E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BC3A1-6689-4DD8-A525-3E382BB4B62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179517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80FC36-C73E-6E35-9EBA-7BCADC3C3C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33C0BF8-2270-2E72-D734-3BFAEF01FB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AE026A6-F51F-D1E0-3435-678F89B5D8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 about chunks and initial big main.js / bundle file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FC0F57-10A2-E7EE-2836-74598F8BDC6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BC3A1-6689-4DD8-A525-3E382BB4B62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96547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B1DD3A-8D35-4E7A-47B9-BF5250B33E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D321077-3191-7634-1090-0DD3ECC1A50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1B5CADC-8446-8D49-3C41-8E4E415E82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 about chunks and initial big main.js / bundle file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86C1BC-A057-E2BE-2673-87C7428E99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BC3A1-6689-4DD8-A525-3E382BB4B62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7070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5F60C2-CDBB-47E9-50B1-4BF4391370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FF19BB8-7316-E1FA-9D66-3C36559DD5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5838590-33E7-9FFC-773F-A3D4F2DF3A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UX – Initial load [example with late page]</a:t>
            </a:r>
          </a:p>
          <a:p>
            <a:r>
              <a:rPr lang="en-US" dirty="0"/>
              <a:t>Convention rate the lower the better </a:t>
            </a:r>
            <a:r>
              <a:rPr lang="en-GB" b="0" i="0" dirty="0">
                <a:solidFill>
                  <a:srgbClr val="ECECEC"/>
                </a:solidFill>
                <a:effectLst/>
                <a:latin typeface="KaTeX_Main"/>
              </a:rPr>
              <a:t>Conversion Rate=</a:t>
            </a:r>
            <a:r>
              <a:rPr lang="en-GB" b="0" i="0" dirty="0">
                <a:solidFill>
                  <a:srgbClr val="ECECEC"/>
                </a:solidFill>
                <a:effectLst/>
                <a:latin typeface="KaTeX_Size1"/>
              </a:rPr>
              <a:t>(</a:t>
            </a:r>
            <a:r>
              <a:rPr lang="en-GB" b="0" i="0" dirty="0">
                <a:solidFill>
                  <a:srgbClr val="ECECEC"/>
                </a:solidFill>
                <a:effectLst/>
                <a:latin typeface="KaTeX_Main"/>
              </a:rPr>
              <a:t>Number of </a:t>
            </a:r>
            <a:r>
              <a:rPr lang="en-GB" b="0" i="0" dirty="0" err="1">
                <a:solidFill>
                  <a:srgbClr val="ECECEC"/>
                </a:solidFill>
                <a:effectLst/>
                <a:latin typeface="KaTeX_Main"/>
              </a:rPr>
              <a:t>VisitorsNumber</a:t>
            </a:r>
            <a:r>
              <a:rPr lang="en-GB" b="0" i="0" dirty="0">
                <a:solidFill>
                  <a:srgbClr val="ECECEC"/>
                </a:solidFill>
                <a:effectLst/>
                <a:latin typeface="KaTeX_Main"/>
              </a:rPr>
              <a:t> of Conversions​</a:t>
            </a:r>
            <a:r>
              <a:rPr lang="en-GB" b="0" i="0" dirty="0">
                <a:solidFill>
                  <a:srgbClr val="ECECEC"/>
                </a:solidFill>
                <a:effectLst/>
                <a:latin typeface="KaTeX_Size1"/>
              </a:rPr>
              <a:t>)</a:t>
            </a:r>
            <a:r>
              <a:rPr lang="en-GB" b="0" i="0" dirty="0">
                <a:solidFill>
                  <a:srgbClr val="ECECEC"/>
                </a:solidFill>
                <a:effectLst/>
                <a:latin typeface="KaTeX_Main"/>
              </a:rPr>
              <a:t>×100%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C80F71-E75C-97D5-29AE-DE30994255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BC3A1-6689-4DD8-A525-3E382BB4B62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24543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72359F-5F9F-6FED-65C3-99B89EAA27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E6E7AEC-3307-26F5-38D1-D15CCB05FA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ADAC35D-F647-8913-3034-369596F991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UX – Initial load [example with late page]</a:t>
            </a:r>
          </a:p>
          <a:p>
            <a:r>
              <a:rPr lang="en-US" dirty="0"/>
              <a:t>Convention rate the lower the better </a:t>
            </a:r>
            <a:r>
              <a:rPr lang="en-GB" b="0" i="0" dirty="0">
                <a:solidFill>
                  <a:srgbClr val="ECECEC"/>
                </a:solidFill>
                <a:effectLst/>
                <a:latin typeface="KaTeX_Main"/>
              </a:rPr>
              <a:t>Conversion Rate=</a:t>
            </a:r>
            <a:r>
              <a:rPr lang="en-GB" b="0" i="0" dirty="0">
                <a:solidFill>
                  <a:srgbClr val="ECECEC"/>
                </a:solidFill>
                <a:effectLst/>
                <a:latin typeface="KaTeX_Size1"/>
              </a:rPr>
              <a:t>(</a:t>
            </a:r>
            <a:r>
              <a:rPr lang="en-GB" b="0" i="0" dirty="0">
                <a:solidFill>
                  <a:srgbClr val="ECECEC"/>
                </a:solidFill>
                <a:effectLst/>
                <a:latin typeface="KaTeX_Main"/>
              </a:rPr>
              <a:t>Number of </a:t>
            </a:r>
            <a:r>
              <a:rPr lang="en-GB" b="0" i="0" dirty="0" err="1">
                <a:solidFill>
                  <a:srgbClr val="ECECEC"/>
                </a:solidFill>
                <a:effectLst/>
                <a:latin typeface="KaTeX_Main"/>
              </a:rPr>
              <a:t>VisitorsNumber</a:t>
            </a:r>
            <a:r>
              <a:rPr lang="en-GB" b="0" i="0" dirty="0">
                <a:solidFill>
                  <a:srgbClr val="ECECEC"/>
                </a:solidFill>
                <a:effectLst/>
                <a:latin typeface="KaTeX_Main"/>
              </a:rPr>
              <a:t> of Conversions​</a:t>
            </a:r>
            <a:r>
              <a:rPr lang="en-GB" b="0" i="0" dirty="0">
                <a:solidFill>
                  <a:srgbClr val="ECECEC"/>
                </a:solidFill>
                <a:effectLst/>
                <a:latin typeface="KaTeX_Size1"/>
              </a:rPr>
              <a:t>)</a:t>
            </a:r>
            <a:r>
              <a:rPr lang="en-GB" b="0" i="0" dirty="0">
                <a:solidFill>
                  <a:srgbClr val="ECECEC"/>
                </a:solidFill>
                <a:effectLst/>
                <a:latin typeface="KaTeX_Main"/>
              </a:rPr>
              <a:t>×100%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DA9E0A-E7AE-9163-69E2-CD69F2D8C9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BC3A1-6689-4DD8-A525-3E382BB4B62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85362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3FF541-4FCB-23EE-87FE-762B80094D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1CD94D3-4ABB-7B21-6F6E-73A1E16FD9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D89E693-DE0F-B6AE-5CC7-ECC6C04F68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 about chunks and initial big main.js / bundle file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C48062-6BE9-F03C-00F2-D50BA45083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BC3A1-6689-4DD8-A525-3E382BB4B628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6712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EB3546-FBA2-8BFA-0A00-2C1BEB09DB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89CF8E9-A052-E36E-24DC-E4952E3A932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DD1EB42-00D4-E389-C858-DFD71EAC37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 about chunks and initial big main.js / bundle file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5902CD-BC98-9C50-21C5-4F165082B59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BC3A1-6689-4DD8-A525-3E382BB4B62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34831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03C993-FA14-CE53-4D6C-3A6A3CB5D3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7F1A03B-7384-D16B-FF84-8C63C09BEB9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264B6D3-6194-9C7D-5C2F-A80906A8F3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UX – Initial load [example with late page]</a:t>
            </a:r>
          </a:p>
          <a:p>
            <a:r>
              <a:rPr lang="en-US" dirty="0"/>
              <a:t>Convention rate the lower the better </a:t>
            </a:r>
            <a:r>
              <a:rPr lang="en-GB" b="0" i="0" dirty="0">
                <a:solidFill>
                  <a:srgbClr val="ECECEC"/>
                </a:solidFill>
                <a:effectLst/>
                <a:latin typeface="KaTeX_Main"/>
              </a:rPr>
              <a:t>Conversion Rate=</a:t>
            </a:r>
            <a:r>
              <a:rPr lang="en-GB" b="0" i="0" dirty="0">
                <a:solidFill>
                  <a:srgbClr val="ECECEC"/>
                </a:solidFill>
                <a:effectLst/>
                <a:latin typeface="KaTeX_Size1"/>
              </a:rPr>
              <a:t>(</a:t>
            </a:r>
            <a:r>
              <a:rPr lang="en-GB" b="0" i="0" dirty="0">
                <a:solidFill>
                  <a:srgbClr val="ECECEC"/>
                </a:solidFill>
                <a:effectLst/>
                <a:latin typeface="KaTeX_Main"/>
              </a:rPr>
              <a:t>Number of </a:t>
            </a:r>
            <a:r>
              <a:rPr lang="en-GB" b="0" i="0" dirty="0" err="1">
                <a:solidFill>
                  <a:srgbClr val="ECECEC"/>
                </a:solidFill>
                <a:effectLst/>
                <a:latin typeface="KaTeX_Main"/>
              </a:rPr>
              <a:t>VisitorsNumber</a:t>
            </a:r>
            <a:r>
              <a:rPr lang="en-GB" b="0" i="0" dirty="0">
                <a:solidFill>
                  <a:srgbClr val="ECECEC"/>
                </a:solidFill>
                <a:effectLst/>
                <a:latin typeface="KaTeX_Main"/>
              </a:rPr>
              <a:t> of Conversions​</a:t>
            </a:r>
            <a:r>
              <a:rPr lang="en-GB" b="0" i="0" dirty="0">
                <a:solidFill>
                  <a:srgbClr val="ECECEC"/>
                </a:solidFill>
                <a:effectLst/>
                <a:latin typeface="KaTeX_Size1"/>
              </a:rPr>
              <a:t>)</a:t>
            </a:r>
            <a:r>
              <a:rPr lang="en-GB" b="0" i="0" dirty="0">
                <a:solidFill>
                  <a:srgbClr val="ECECEC"/>
                </a:solidFill>
                <a:effectLst/>
                <a:latin typeface="KaTeX_Main"/>
              </a:rPr>
              <a:t>×100%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72D715-6279-6B69-3864-B392352907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BC3A1-6689-4DD8-A525-3E382BB4B628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81888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9FEC49-C508-D769-97E9-4E61D7CCA7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222A95C-067C-270E-2F70-7905893D9F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05B49B2-6AE8-CFA8-E08D-D7671D6F28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UX – Initial load [example with late page]</a:t>
            </a:r>
          </a:p>
          <a:p>
            <a:r>
              <a:rPr lang="en-US" dirty="0"/>
              <a:t>Convention rate the lower the better </a:t>
            </a:r>
            <a:r>
              <a:rPr lang="en-GB" b="0" i="0" dirty="0">
                <a:solidFill>
                  <a:srgbClr val="ECECEC"/>
                </a:solidFill>
                <a:effectLst/>
                <a:latin typeface="KaTeX_Main"/>
              </a:rPr>
              <a:t>Conversion Rate=</a:t>
            </a:r>
            <a:r>
              <a:rPr lang="en-GB" b="0" i="0" dirty="0">
                <a:solidFill>
                  <a:srgbClr val="ECECEC"/>
                </a:solidFill>
                <a:effectLst/>
                <a:latin typeface="KaTeX_Size1"/>
              </a:rPr>
              <a:t>(</a:t>
            </a:r>
            <a:r>
              <a:rPr lang="en-GB" b="0" i="0" dirty="0">
                <a:solidFill>
                  <a:srgbClr val="ECECEC"/>
                </a:solidFill>
                <a:effectLst/>
                <a:latin typeface="KaTeX_Main"/>
              </a:rPr>
              <a:t>Number of </a:t>
            </a:r>
            <a:r>
              <a:rPr lang="en-GB" b="0" i="0" dirty="0" err="1">
                <a:solidFill>
                  <a:srgbClr val="ECECEC"/>
                </a:solidFill>
                <a:effectLst/>
                <a:latin typeface="KaTeX_Main"/>
              </a:rPr>
              <a:t>VisitorsNumber</a:t>
            </a:r>
            <a:r>
              <a:rPr lang="en-GB" b="0" i="0" dirty="0">
                <a:solidFill>
                  <a:srgbClr val="ECECEC"/>
                </a:solidFill>
                <a:effectLst/>
                <a:latin typeface="KaTeX_Main"/>
              </a:rPr>
              <a:t> of Conversions​</a:t>
            </a:r>
            <a:r>
              <a:rPr lang="en-GB" b="0" i="0" dirty="0">
                <a:solidFill>
                  <a:srgbClr val="ECECEC"/>
                </a:solidFill>
                <a:effectLst/>
                <a:latin typeface="KaTeX_Size1"/>
              </a:rPr>
              <a:t>)</a:t>
            </a:r>
            <a:r>
              <a:rPr lang="en-GB" b="0" i="0" dirty="0">
                <a:solidFill>
                  <a:srgbClr val="ECECEC"/>
                </a:solidFill>
                <a:effectLst/>
                <a:latin typeface="KaTeX_Main"/>
              </a:rPr>
              <a:t>×100%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BDA0EB-95AE-EC5E-A57F-06BCBB70874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BC3A1-6689-4DD8-A525-3E382BB4B628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80356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E594BC-092E-2A42-8DF4-2CABC421B4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053AB55-BFDE-00B7-9164-EB18285CFC3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DF255CB-5163-03A1-1EC6-4C1761645E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UX – Initial load [example with late page]</a:t>
            </a:r>
          </a:p>
          <a:p>
            <a:r>
              <a:rPr lang="en-US" dirty="0"/>
              <a:t>Convention rate the lower the better </a:t>
            </a:r>
            <a:r>
              <a:rPr lang="en-GB" b="0" i="0" dirty="0">
                <a:solidFill>
                  <a:srgbClr val="ECECEC"/>
                </a:solidFill>
                <a:effectLst/>
                <a:latin typeface="KaTeX_Main"/>
              </a:rPr>
              <a:t>Conversion Rate=</a:t>
            </a:r>
            <a:r>
              <a:rPr lang="en-GB" b="0" i="0" dirty="0">
                <a:solidFill>
                  <a:srgbClr val="ECECEC"/>
                </a:solidFill>
                <a:effectLst/>
                <a:latin typeface="KaTeX_Size1"/>
              </a:rPr>
              <a:t>(</a:t>
            </a:r>
            <a:r>
              <a:rPr lang="en-GB" b="0" i="0" dirty="0">
                <a:solidFill>
                  <a:srgbClr val="ECECEC"/>
                </a:solidFill>
                <a:effectLst/>
                <a:latin typeface="KaTeX_Main"/>
              </a:rPr>
              <a:t>Number of </a:t>
            </a:r>
            <a:r>
              <a:rPr lang="en-GB" b="0" i="0" dirty="0" err="1">
                <a:solidFill>
                  <a:srgbClr val="ECECEC"/>
                </a:solidFill>
                <a:effectLst/>
                <a:latin typeface="KaTeX_Main"/>
              </a:rPr>
              <a:t>VisitorsNumber</a:t>
            </a:r>
            <a:r>
              <a:rPr lang="en-GB" b="0" i="0" dirty="0">
                <a:solidFill>
                  <a:srgbClr val="ECECEC"/>
                </a:solidFill>
                <a:effectLst/>
                <a:latin typeface="KaTeX_Main"/>
              </a:rPr>
              <a:t> of Conversions​</a:t>
            </a:r>
            <a:r>
              <a:rPr lang="en-GB" b="0" i="0" dirty="0">
                <a:solidFill>
                  <a:srgbClr val="ECECEC"/>
                </a:solidFill>
                <a:effectLst/>
                <a:latin typeface="KaTeX_Size1"/>
              </a:rPr>
              <a:t>)</a:t>
            </a:r>
            <a:r>
              <a:rPr lang="en-GB" b="0" i="0" dirty="0">
                <a:solidFill>
                  <a:srgbClr val="ECECEC"/>
                </a:solidFill>
                <a:effectLst/>
                <a:latin typeface="KaTeX_Main"/>
              </a:rPr>
              <a:t>×100%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4E14E5-9B88-4693-77CF-0B4B2B85AC4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BC3A1-6689-4DD8-A525-3E382BB4B628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62713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710B26-FC3B-BCDF-3EBA-F839AB8343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8295C83-4AEE-096D-8C23-0BCBBC16517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B423080-7254-0A23-01D5-7F31132010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UX – Initial load [example with late page]</a:t>
            </a:r>
          </a:p>
          <a:p>
            <a:r>
              <a:rPr lang="en-US" dirty="0"/>
              <a:t>Convention rate the lower the better </a:t>
            </a:r>
            <a:r>
              <a:rPr lang="en-GB" b="0" i="0" dirty="0">
                <a:solidFill>
                  <a:srgbClr val="ECECEC"/>
                </a:solidFill>
                <a:effectLst/>
                <a:latin typeface="KaTeX_Main"/>
              </a:rPr>
              <a:t>Conversion Rate=</a:t>
            </a:r>
            <a:r>
              <a:rPr lang="en-GB" b="0" i="0" dirty="0">
                <a:solidFill>
                  <a:srgbClr val="ECECEC"/>
                </a:solidFill>
                <a:effectLst/>
                <a:latin typeface="KaTeX_Size1"/>
              </a:rPr>
              <a:t>(</a:t>
            </a:r>
            <a:r>
              <a:rPr lang="en-GB" b="0" i="0" dirty="0">
                <a:solidFill>
                  <a:srgbClr val="ECECEC"/>
                </a:solidFill>
                <a:effectLst/>
                <a:latin typeface="KaTeX_Main"/>
              </a:rPr>
              <a:t>Number of </a:t>
            </a:r>
            <a:r>
              <a:rPr lang="en-GB" b="0" i="0" dirty="0" err="1">
                <a:solidFill>
                  <a:srgbClr val="ECECEC"/>
                </a:solidFill>
                <a:effectLst/>
                <a:latin typeface="KaTeX_Main"/>
              </a:rPr>
              <a:t>VisitorsNumber</a:t>
            </a:r>
            <a:r>
              <a:rPr lang="en-GB" b="0" i="0" dirty="0">
                <a:solidFill>
                  <a:srgbClr val="ECECEC"/>
                </a:solidFill>
                <a:effectLst/>
                <a:latin typeface="KaTeX_Main"/>
              </a:rPr>
              <a:t> of Conversions​</a:t>
            </a:r>
            <a:r>
              <a:rPr lang="en-GB" b="0" i="0" dirty="0">
                <a:solidFill>
                  <a:srgbClr val="ECECEC"/>
                </a:solidFill>
                <a:effectLst/>
                <a:latin typeface="KaTeX_Size1"/>
              </a:rPr>
              <a:t>)</a:t>
            </a:r>
            <a:r>
              <a:rPr lang="en-GB" b="0" i="0" dirty="0">
                <a:solidFill>
                  <a:srgbClr val="ECECEC"/>
                </a:solidFill>
                <a:effectLst/>
                <a:latin typeface="KaTeX_Main"/>
              </a:rPr>
              <a:t>×100%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E93050-079C-E595-390F-67DE80F4453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BC3A1-6689-4DD8-A525-3E382BB4B628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6964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8223EA-4148-ADF0-17F8-827AA59904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A9E62E4-E9C0-F6E0-E020-42B84721C0A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472D4B1-A31C-FB62-A745-C9EE227639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UX – Initial load [example with late page]</a:t>
            </a:r>
          </a:p>
          <a:p>
            <a:r>
              <a:rPr lang="en-US" dirty="0"/>
              <a:t>Convention rate the lower the better </a:t>
            </a:r>
            <a:r>
              <a:rPr lang="en-GB" b="0" i="0" dirty="0">
                <a:solidFill>
                  <a:srgbClr val="ECECEC"/>
                </a:solidFill>
                <a:effectLst/>
                <a:latin typeface="KaTeX_Main"/>
              </a:rPr>
              <a:t>Conversion Rate=</a:t>
            </a:r>
            <a:r>
              <a:rPr lang="en-GB" b="0" i="0" dirty="0">
                <a:solidFill>
                  <a:srgbClr val="ECECEC"/>
                </a:solidFill>
                <a:effectLst/>
                <a:latin typeface="KaTeX_Size1"/>
              </a:rPr>
              <a:t>(</a:t>
            </a:r>
            <a:r>
              <a:rPr lang="en-GB" b="0" i="0" dirty="0">
                <a:solidFill>
                  <a:srgbClr val="ECECEC"/>
                </a:solidFill>
                <a:effectLst/>
                <a:latin typeface="KaTeX_Main"/>
              </a:rPr>
              <a:t>Number of </a:t>
            </a:r>
            <a:r>
              <a:rPr lang="en-GB" b="0" i="0" dirty="0" err="1">
                <a:solidFill>
                  <a:srgbClr val="ECECEC"/>
                </a:solidFill>
                <a:effectLst/>
                <a:latin typeface="KaTeX_Main"/>
              </a:rPr>
              <a:t>VisitorsNumber</a:t>
            </a:r>
            <a:r>
              <a:rPr lang="en-GB" b="0" i="0" dirty="0">
                <a:solidFill>
                  <a:srgbClr val="ECECEC"/>
                </a:solidFill>
                <a:effectLst/>
                <a:latin typeface="KaTeX_Main"/>
              </a:rPr>
              <a:t> of Conversions​</a:t>
            </a:r>
            <a:r>
              <a:rPr lang="en-GB" b="0" i="0" dirty="0">
                <a:solidFill>
                  <a:srgbClr val="ECECEC"/>
                </a:solidFill>
                <a:effectLst/>
                <a:latin typeface="KaTeX_Size1"/>
              </a:rPr>
              <a:t>)</a:t>
            </a:r>
            <a:r>
              <a:rPr lang="en-GB" b="0" i="0" dirty="0">
                <a:solidFill>
                  <a:srgbClr val="ECECEC"/>
                </a:solidFill>
                <a:effectLst/>
                <a:latin typeface="KaTeX_Main"/>
              </a:rPr>
              <a:t>×100%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21AA68-F4F0-7414-AC98-C8F1C840FD2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BC3A1-6689-4DD8-A525-3E382BB4B628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61062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487BD8-B5B7-1C9F-E31B-A6663C9001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DD6364C-C076-D4F8-7ACE-5C725305C1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D4C6932-AA6C-B8D9-C005-C3BC2282D6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 about chunks and initial big main.js / bundle file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5644B0-0205-D133-03A2-EA4AE611AF2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BC3A1-6689-4DD8-A525-3E382BB4B628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36319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7BDC38-3B62-0F66-56FA-BF602FD654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E8E7CE8-8047-6775-4EF3-39EA19C7DB8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3E3D9D4-EF19-AE67-4334-054C771729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UX – Initial load [example with late page]</a:t>
            </a:r>
          </a:p>
          <a:p>
            <a:r>
              <a:rPr lang="en-US" dirty="0"/>
              <a:t>Convention rate the lower the better </a:t>
            </a:r>
            <a:r>
              <a:rPr lang="en-GB" b="0" i="0" dirty="0">
                <a:solidFill>
                  <a:srgbClr val="ECECEC"/>
                </a:solidFill>
                <a:effectLst/>
                <a:latin typeface="KaTeX_Main"/>
              </a:rPr>
              <a:t>Conversion Rate=</a:t>
            </a:r>
            <a:r>
              <a:rPr lang="en-GB" b="0" i="0" dirty="0">
                <a:solidFill>
                  <a:srgbClr val="ECECEC"/>
                </a:solidFill>
                <a:effectLst/>
                <a:latin typeface="KaTeX_Size1"/>
              </a:rPr>
              <a:t>(</a:t>
            </a:r>
            <a:r>
              <a:rPr lang="en-GB" b="0" i="0" dirty="0">
                <a:solidFill>
                  <a:srgbClr val="ECECEC"/>
                </a:solidFill>
                <a:effectLst/>
                <a:latin typeface="KaTeX_Main"/>
              </a:rPr>
              <a:t>Number of </a:t>
            </a:r>
            <a:r>
              <a:rPr lang="en-GB" b="0" i="0" dirty="0" err="1">
                <a:solidFill>
                  <a:srgbClr val="ECECEC"/>
                </a:solidFill>
                <a:effectLst/>
                <a:latin typeface="KaTeX_Main"/>
              </a:rPr>
              <a:t>VisitorsNumber</a:t>
            </a:r>
            <a:r>
              <a:rPr lang="en-GB" b="0" i="0" dirty="0">
                <a:solidFill>
                  <a:srgbClr val="ECECEC"/>
                </a:solidFill>
                <a:effectLst/>
                <a:latin typeface="KaTeX_Main"/>
              </a:rPr>
              <a:t> of Conversions​</a:t>
            </a:r>
            <a:r>
              <a:rPr lang="en-GB" b="0" i="0" dirty="0">
                <a:solidFill>
                  <a:srgbClr val="ECECEC"/>
                </a:solidFill>
                <a:effectLst/>
                <a:latin typeface="KaTeX_Size1"/>
              </a:rPr>
              <a:t>)</a:t>
            </a:r>
            <a:r>
              <a:rPr lang="en-GB" b="0" i="0" dirty="0">
                <a:solidFill>
                  <a:srgbClr val="ECECEC"/>
                </a:solidFill>
                <a:effectLst/>
                <a:latin typeface="KaTeX_Main"/>
              </a:rPr>
              <a:t>×100%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4FCDC3-C8F5-F7C7-A9C6-418C2896B0B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BC3A1-6689-4DD8-A525-3E382BB4B628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72727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19DDB1-B523-EFE7-05F2-18302646CC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9F887BA-623C-4C63-7602-101404450AB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97C1AD9-382F-41D5-996D-5E5F86E25B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UX – Initial load [example with late page]</a:t>
            </a:r>
          </a:p>
          <a:p>
            <a:r>
              <a:rPr lang="en-US" dirty="0"/>
              <a:t>Convention rate the lower the better </a:t>
            </a:r>
            <a:r>
              <a:rPr lang="en-GB" b="0" i="0" dirty="0">
                <a:solidFill>
                  <a:srgbClr val="ECECEC"/>
                </a:solidFill>
                <a:effectLst/>
                <a:latin typeface="KaTeX_Main"/>
              </a:rPr>
              <a:t>Conversion Rate=</a:t>
            </a:r>
            <a:r>
              <a:rPr lang="en-GB" b="0" i="0" dirty="0">
                <a:solidFill>
                  <a:srgbClr val="ECECEC"/>
                </a:solidFill>
                <a:effectLst/>
                <a:latin typeface="KaTeX_Size1"/>
              </a:rPr>
              <a:t>(</a:t>
            </a:r>
            <a:r>
              <a:rPr lang="en-GB" b="0" i="0" dirty="0">
                <a:solidFill>
                  <a:srgbClr val="ECECEC"/>
                </a:solidFill>
                <a:effectLst/>
                <a:latin typeface="KaTeX_Main"/>
              </a:rPr>
              <a:t>Number of </a:t>
            </a:r>
            <a:r>
              <a:rPr lang="en-GB" b="0" i="0" dirty="0" err="1">
                <a:solidFill>
                  <a:srgbClr val="ECECEC"/>
                </a:solidFill>
                <a:effectLst/>
                <a:latin typeface="KaTeX_Main"/>
              </a:rPr>
              <a:t>VisitorsNumber</a:t>
            </a:r>
            <a:r>
              <a:rPr lang="en-GB" b="0" i="0" dirty="0">
                <a:solidFill>
                  <a:srgbClr val="ECECEC"/>
                </a:solidFill>
                <a:effectLst/>
                <a:latin typeface="KaTeX_Main"/>
              </a:rPr>
              <a:t> of Conversions​</a:t>
            </a:r>
            <a:r>
              <a:rPr lang="en-GB" b="0" i="0" dirty="0">
                <a:solidFill>
                  <a:srgbClr val="ECECEC"/>
                </a:solidFill>
                <a:effectLst/>
                <a:latin typeface="KaTeX_Size1"/>
              </a:rPr>
              <a:t>)</a:t>
            </a:r>
            <a:r>
              <a:rPr lang="en-GB" b="0" i="0" dirty="0">
                <a:solidFill>
                  <a:srgbClr val="ECECEC"/>
                </a:solidFill>
                <a:effectLst/>
                <a:latin typeface="KaTeX_Main"/>
              </a:rPr>
              <a:t>×100%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94D306-E648-90F7-5098-4D1B40E6F10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BC3A1-6689-4DD8-A525-3E382BB4B628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80991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9D20D4-DD37-5D24-50CC-A5BE757C43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13A17FB-F91B-4DBA-32E8-FAE5E1F5110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4B9BDBE-3DA7-56C2-8FF6-6343E1A7A7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UX – Initial load [example with late page]</a:t>
            </a:r>
          </a:p>
          <a:p>
            <a:r>
              <a:rPr lang="en-US" dirty="0"/>
              <a:t>Convention rate the lower the better </a:t>
            </a:r>
            <a:r>
              <a:rPr lang="en-GB" b="0" i="0" dirty="0">
                <a:solidFill>
                  <a:srgbClr val="ECECEC"/>
                </a:solidFill>
                <a:effectLst/>
                <a:latin typeface="KaTeX_Main"/>
              </a:rPr>
              <a:t>Conversion Rate=</a:t>
            </a:r>
            <a:r>
              <a:rPr lang="en-GB" b="0" i="0" dirty="0">
                <a:solidFill>
                  <a:srgbClr val="ECECEC"/>
                </a:solidFill>
                <a:effectLst/>
                <a:latin typeface="KaTeX_Size1"/>
              </a:rPr>
              <a:t>(</a:t>
            </a:r>
            <a:r>
              <a:rPr lang="en-GB" b="0" i="0" dirty="0">
                <a:solidFill>
                  <a:srgbClr val="ECECEC"/>
                </a:solidFill>
                <a:effectLst/>
                <a:latin typeface="KaTeX_Main"/>
              </a:rPr>
              <a:t>Number of </a:t>
            </a:r>
            <a:r>
              <a:rPr lang="en-GB" b="0" i="0" dirty="0" err="1">
                <a:solidFill>
                  <a:srgbClr val="ECECEC"/>
                </a:solidFill>
                <a:effectLst/>
                <a:latin typeface="KaTeX_Main"/>
              </a:rPr>
              <a:t>VisitorsNumber</a:t>
            </a:r>
            <a:r>
              <a:rPr lang="en-GB" b="0" i="0" dirty="0">
                <a:solidFill>
                  <a:srgbClr val="ECECEC"/>
                </a:solidFill>
                <a:effectLst/>
                <a:latin typeface="KaTeX_Main"/>
              </a:rPr>
              <a:t> of Conversions​</a:t>
            </a:r>
            <a:r>
              <a:rPr lang="en-GB" b="0" i="0" dirty="0">
                <a:solidFill>
                  <a:srgbClr val="ECECEC"/>
                </a:solidFill>
                <a:effectLst/>
                <a:latin typeface="KaTeX_Size1"/>
              </a:rPr>
              <a:t>)</a:t>
            </a:r>
            <a:r>
              <a:rPr lang="en-GB" b="0" i="0" dirty="0">
                <a:solidFill>
                  <a:srgbClr val="ECECEC"/>
                </a:solidFill>
                <a:effectLst/>
                <a:latin typeface="KaTeX_Main"/>
              </a:rPr>
              <a:t>×100%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9A81E0-89CA-6C5C-8001-BD4234430C2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BC3A1-6689-4DD8-A525-3E382BB4B628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19639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EA616A-890B-69C4-3EB3-8EEB8F9554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F0E5483-8887-136E-2F5C-A163C7A253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27896DC-CFC1-1F85-9833-90406EC885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 about chunks and initial big main.js / bundle file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EDBEB6-2F4C-89FF-372D-6F854060F4A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BC3A1-6689-4DD8-A525-3E382BB4B628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2671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1. UX – Initial load [example with late page]</a:t>
            </a:r>
          </a:p>
          <a:p>
            <a:endParaRPr lang="en-US" dirty="0"/>
          </a:p>
          <a:p>
            <a:r>
              <a:rPr lang="en-US" dirty="0"/>
              <a:t>2. Convention rate explain</a:t>
            </a:r>
          </a:p>
          <a:p>
            <a:endParaRPr lang="en-US" b="0" i="0" dirty="0">
              <a:solidFill>
                <a:srgbClr val="ECECEC"/>
              </a:solidFill>
              <a:effectLst/>
              <a:latin typeface="KaTeX_Main"/>
            </a:endParaRPr>
          </a:p>
          <a:p>
            <a:r>
              <a:rPr lang="en-GB" b="0" i="0" dirty="0">
                <a:solidFill>
                  <a:srgbClr val="ECECEC"/>
                </a:solidFill>
                <a:effectLst/>
                <a:latin typeface="KaTeX_Main"/>
              </a:rPr>
              <a:t>3. Mobile plan limits and speed</a:t>
            </a:r>
          </a:p>
          <a:p>
            <a:endParaRPr lang="en-GB" b="0" i="0" dirty="0">
              <a:solidFill>
                <a:srgbClr val="ECECEC"/>
              </a:solidFill>
              <a:effectLst/>
              <a:latin typeface="KaTeX_Main"/>
            </a:endParaRPr>
          </a:p>
          <a:p>
            <a:r>
              <a:rPr lang="en-GB" b="0" i="0" dirty="0">
                <a:solidFill>
                  <a:srgbClr val="ECECEC"/>
                </a:solidFill>
                <a:effectLst/>
                <a:latin typeface="KaTeX_Main"/>
              </a:rPr>
              <a:t>4. SEO speed ranking</a:t>
            </a:r>
          </a:p>
          <a:p>
            <a:endParaRPr lang="en-GB" b="0" i="0" dirty="0">
              <a:solidFill>
                <a:srgbClr val="ECECEC"/>
              </a:solidFill>
              <a:effectLst/>
              <a:latin typeface="KaTeX_Main"/>
            </a:endParaRPr>
          </a:p>
          <a:p>
            <a:r>
              <a:rPr lang="en-GB" b="0" i="0" dirty="0">
                <a:solidFill>
                  <a:srgbClr val="ECECEC"/>
                </a:solidFill>
                <a:effectLst/>
                <a:latin typeface="KaTeX_Main"/>
              </a:rPr>
              <a:t>5. Save Economy</a:t>
            </a:r>
          </a:p>
          <a:p>
            <a:endParaRPr lang="en-GB" b="0" i="0" dirty="0">
              <a:solidFill>
                <a:srgbClr val="ECECEC"/>
              </a:solidFill>
              <a:effectLst/>
              <a:latin typeface="KaTeX_Main"/>
            </a:endParaRPr>
          </a:p>
          <a:p>
            <a:r>
              <a:rPr lang="en-GB" b="0" i="0" dirty="0">
                <a:solidFill>
                  <a:srgbClr val="ECECEC"/>
                </a:solidFill>
                <a:effectLst/>
                <a:latin typeface="KaTeX_Main"/>
              </a:rPr>
              <a:t>6.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BC3A1-6689-4DD8-A525-3E382BB4B62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08333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8BC11D-1229-C17B-851C-EF839B4A08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B596222-D3C3-AA78-980C-AA35C082477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7C12C35-6344-34A8-42BB-6CAF1C057F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UX – Initial load [example with late page]</a:t>
            </a:r>
          </a:p>
          <a:p>
            <a:r>
              <a:rPr lang="en-US" dirty="0"/>
              <a:t>Convention rate the lower the better </a:t>
            </a:r>
            <a:r>
              <a:rPr lang="en-GB" b="0" i="0" dirty="0">
                <a:solidFill>
                  <a:srgbClr val="ECECEC"/>
                </a:solidFill>
                <a:effectLst/>
                <a:latin typeface="KaTeX_Main"/>
              </a:rPr>
              <a:t>Conversion Rate=</a:t>
            </a:r>
            <a:r>
              <a:rPr lang="en-GB" b="0" i="0" dirty="0">
                <a:solidFill>
                  <a:srgbClr val="ECECEC"/>
                </a:solidFill>
                <a:effectLst/>
                <a:latin typeface="KaTeX_Size1"/>
              </a:rPr>
              <a:t>(</a:t>
            </a:r>
            <a:r>
              <a:rPr lang="en-GB" b="0" i="0" dirty="0">
                <a:solidFill>
                  <a:srgbClr val="ECECEC"/>
                </a:solidFill>
                <a:effectLst/>
                <a:latin typeface="KaTeX_Main"/>
              </a:rPr>
              <a:t>Number of </a:t>
            </a:r>
            <a:r>
              <a:rPr lang="en-GB" b="0" i="0" dirty="0" err="1">
                <a:solidFill>
                  <a:srgbClr val="ECECEC"/>
                </a:solidFill>
                <a:effectLst/>
                <a:latin typeface="KaTeX_Main"/>
              </a:rPr>
              <a:t>VisitorsNumber</a:t>
            </a:r>
            <a:r>
              <a:rPr lang="en-GB" b="0" i="0" dirty="0">
                <a:solidFill>
                  <a:srgbClr val="ECECEC"/>
                </a:solidFill>
                <a:effectLst/>
                <a:latin typeface="KaTeX_Main"/>
              </a:rPr>
              <a:t> of Conversions​</a:t>
            </a:r>
            <a:r>
              <a:rPr lang="en-GB" b="0" i="0" dirty="0">
                <a:solidFill>
                  <a:srgbClr val="ECECEC"/>
                </a:solidFill>
                <a:effectLst/>
                <a:latin typeface="KaTeX_Size1"/>
              </a:rPr>
              <a:t>)</a:t>
            </a:r>
            <a:r>
              <a:rPr lang="en-GB" b="0" i="0" dirty="0">
                <a:solidFill>
                  <a:srgbClr val="ECECEC"/>
                </a:solidFill>
                <a:effectLst/>
                <a:latin typeface="KaTeX_Main"/>
              </a:rPr>
              <a:t>×100%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463F02-BD67-0C38-0148-DAFB630AFF0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BC3A1-6689-4DD8-A525-3E382BB4B628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42104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7B6F96-9D35-FBB7-3625-933C7C8B3A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76A811D-261A-EC76-9590-95630C9025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E05DF0-B197-6C07-D068-E653DDD295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UX – Initial load [example with late page]</a:t>
            </a:r>
          </a:p>
          <a:p>
            <a:r>
              <a:rPr lang="en-US" dirty="0"/>
              <a:t>Convention rate the lower the better </a:t>
            </a:r>
            <a:r>
              <a:rPr lang="en-GB" b="0" i="0" dirty="0">
                <a:solidFill>
                  <a:srgbClr val="ECECEC"/>
                </a:solidFill>
                <a:effectLst/>
                <a:latin typeface="KaTeX_Main"/>
              </a:rPr>
              <a:t>Conversion Rate=</a:t>
            </a:r>
            <a:r>
              <a:rPr lang="en-GB" b="0" i="0" dirty="0">
                <a:solidFill>
                  <a:srgbClr val="ECECEC"/>
                </a:solidFill>
                <a:effectLst/>
                <a:latin typeface="KaTeX_Size1"/>
              </a:rPr>
              <a:t>(</a:t>
            </a:r>
            <a:r>
              <a:rPr lang="en-GB" b="0" i="0" dirty="0">
                <a:solidFill>
                  <a:srgbClr val="ECECEC"/>
                </a:solidFill>
                <a:effectLst/>
                <a:latin typeface="KaTeX_Main"/>
              </a:rPr>
              <a:t>Number of </a:t>
            </a:r>
            <a:r>
              <a:rPr lang="en-GB" b="0" i="0" dirty="0" err="1">
                <a:solidFill>
                  <a:srgbClr val="ECECEC"/>
                </a:solidFill>
                <a:effectLst/>
                <a:latin typeface="KaTeX_Main"/>
              </a:rPr>
              <a:t>VisitorsNumber</a:t>
            </a:r>
            <a:r>
              <a:rPr lang="en-GB" b="0" i="0" dirty="0">
                <a:solidFill>
                  <a:srgbClr val="ECECEC"/>
                </a:solidFill>
                <a:effectLst/>
                <a:latin typeface="KaTeX_Main"/>
              </a:rPr>
              <a:t> of Conversions​</a:t>
            </a:r>
            <a:r>
              <a:rPr lang="en-GB" b="0" i="0" dirty="0">
                <a:solidFill>
                  <a:srgbClr val="ECECEC"/>
                </a:solidFill>
                <a:effectLst/>
                <a:latin typeface="KaTeX_Size1"/>
              </a:rPr>
              <a:t>)</a:t>
            </a:r>
            <a:r>
              <a:rPr lang="en-GB" b="0" i="0" dirty="0">
                <a:solidFill>
                  <a:srgbClr val="ECECEC"/>
                </a:solidFill>
                <a:effectLst/>
                <a:latin typeface="KaTeX_Main"/>
              </a:rPr>
              <a:t>×100%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05B101-4D6E-7D03-3C82-FBF6E24F608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BC3A1-6689-4DD8-A525-3E382BB4B628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66082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83D8F4-93C1-455B-B08D-BB519734C3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38E9B45-65EE-DE25-A9DB-5A72E8D4271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BD8DBF-0AA0-FAFF-249B-ED97E4FDA1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UX – Initial load [example with late page]</a:t>
            </a:r>
          </a:p>
          <a:p>
            <a:r>
              <a:rPr lang="en-US" dirty="0"/>
              <a:t>Convention rate the lower the better </a:t>
            </a:r>
            <a:r>
              <a:rPr lang="en-GB" b="0" i="0" dirty="0">
                <a:solidFill>
                  <a:srgbClr val="ECECEC"/>
                </a:solidFill>
                <a:effectLst/>
                <a:latin typeface="KaTeX_Main"/>
              </a:rPr>
              <a:t>Conversion Rate=</a:t>
            </a:r>
            <a:r>
              <a:rPr lang="en-GB" b="0" i="0" dirty="0">
                <a:solidFill>
                  <a:srgbClr val="ECECEC"/>
                </a:solidFill>
                <a:effectLst/>
                <a:latin typeface="KaTeX_Size1"/>
              </a:rPr>
              <a:t>(</a:t>
            </a:r>
            <a:r>
              <a:rPr lang="en-GB" b="0" i="0" dirty="0">
                <a:solidFill>
                  <a:srgbClr val="ECECEC"/>
                </a:solidFill>
                <a:effectLst/>
                <a:latin typeface="KaTeX_Main"/>
              </a:rPr>
              <a:t>Number of </a:t>
            </a:r>
            <a:r>
              <a:rPr lang="en-GB" b="0" i="0" dirty="0" err="1">
                <a:solidFill>
                  <a:srgbClr val="ECECEC"/>
                </a:solidFill>
                <a:effectLst/>
                <a:latin typeface="KaTeX_Main"/>
              </a:rPr>
              <a:t>VisitorsNumber</a:t>
            </a:r>
            <a:r>
              <a:rPr lang="en-GB" b="0" i="0" dirty="0">
                <a:solidFill>
                  <a:srgbClr val="ECECEC"/>
                </a:solidFill>
                <a:effectLst/>
                <a:latin typeface="KaTeX_Main"/>
              </a:rPr>
              <a:t> of Conversions​</a:t>
            </a:r>
            <a:r>
              <a:rPr lang="en-GB" b="0" i="0" dirty="0">
                <a:solidFill>
                  <a:srgbClr val="ECECEC"/>
                </a:solidFill>
                <a:effectLst/>
                <a:latin typeface="KaTeX_Size1"/>
              </a:rPr>
              <a:t>)</a:t>
            </a:r>
            <a:r>
              <a:rPr lang="en-GB" b="0" i="0" dirty="0">
                <a:solidFill>
                  <a:srgbClr val="ECECEC"/>
                </a:solidFill>
                <a:effectLst/>
                <a:latin typeface="KaTeX_Main"/>
              </a:rPr>
              <a:t>×100%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0C32EF-21AB-D521-6BE2-8CB34D0521D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BC3A1-6689-4DD8-A525-3E382BB4B628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50656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2042F6-9313-70E4-754D-A6B9994FFA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C2E159F-200E-EC36-2242-CEBFE3B624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9C1C582-DD07-E785-8871-B8C81A41AC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UX – Initial load [example with late page]</a:t>
            </a:r>
          </a:p>
          <a:p>
            <a:r>
              <a:rPr lang="en-US" dirty="0"/>
              <a:t>Convention rate the lower the better </a:t>
            </a:r>
            <a:r>
              <a:rPr lang="en-GB" b="0" i="0" dirty="0">
                <a:solidFill>
                  <a:srgbClr val="ECECEC"/>
                </a:solidFill>
                <a:effectLst/>
                <a:latin typeface="KaTeX_Main"/>
              </a:rPr>
              <a:t>Conversion Rate=</a:t>
            </a:r>
            <a:r>
              <a:rPr lang="en-GB" b="0" i="0" dirty="0">
                <a:solidFill>
                  <a:srgbClr val="ECECEC"/>
                </a:solidFill>
                <a:effectLst/>
                <a:latin typeface="KaTeX_Size1"/>
              </a:rPr>
              <a:t>(</a:t>
            </a:r>
            <a:r>
              <a:rPr lang="en-GB" b="0" i="0" dirty="0">
                <a:solidFill>
                  <a:srgbClr val="ECECEC"/>
                </a:solidFill>
                <a:effectLst/>
                <a:latin typeface="KaTeX_Main"/>
              </a:rPr>
              <a:t>Number of </a:t>
            </a:r>
            <a:r>
              <a:rPr lang="en-GB" b="0" i="0" dirty="0" err="1">
                <a:solidFill>
                  <a:srgbClr val="ECECEC"/>
                </a:solidFill>
                <a:effectLst/>
                <a:latin typeface="KaTeX_Main"/>
              </a:rPr>
              <a:t>VisitorsNumber</a:t>
            </a:r>
            <a:r>
              <a:rPr lang="en-GB" b="0" i="0" dirty="0">
                <a:solidFill>
                  <a:srgbClr val="ECECEC"/>
                </a:solidFill>
                <a:effectLst/>
                <a:latin typeface="KaTeX_Main"/>
              </a:rPr>
              <a:t> of Conversions​</a:t>
            </a:r>
            <a:r>
              <a:rPr lang="en-GB" b="0" i="0" dirty="0">
                <a:solidFill>
                  <a:srgbClr val="ECECEC"/>
                </a:solidFill>
                <a:effectLst/>
                <a:latin typeface="KaTeX_Size1"/>
              </a:rPr>
              <a:t>)</a:t>
            </a:r>
            <a:r>
              <a:rPr lang="en-GB" b="0" i="0" dirty="0">
                <a:solidFill>
                  <a:srgbClr val="ECECEC"/>
                </a:solidFill>
                <a:effectLst/>
                <a:latin typeface="KaTeX_Main"/>
              </a:rPr>
              <a:t>×100%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8E3318-1795-9FC1-EDD0-636F05E050B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BC3A1-6689-4DD8-A525-3E382BB4B628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938235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0D7385-A1EE-B4A9-5F55-2532491DE9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BAEE05D-4111-14B5-8607-6B9E2D23A9A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B354FAE-DCF2-77CC-044D-0F20129C07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UX – Initial load [example with late page]</a:t>
            </a:r>
          </a:p>
          <a:p>
            <a:r>
              <a:rPr lang="en-US" dirty="0"/>
              <a:t>Convention rate the lower the better </a:t>
            </a:r>
            <a:r>
              <a:rPr lang="en-GB" b="0" i="0" dirty="0">
                <a:solidFill>
                  <a:srgbClr val="ECECEC"/>
                </a:solidFill>
                <a:effectLst/>
                <a:latin typeface="KaTeX_Main"/>
              </a:rPr>
              <a:t>Conversion Rate=</a:t>
            </a:r>
            <a:r>
              <a:rPr lang="en-GB" b="0" i="0" dirty="0">
                <a:solidFill>
                  <a:srgbClr val="ECECEC"/>
                </a:solidFill>
                <a:effectLst/>
                <a:latin typeface="KaTeX_Size1"/>
              </a:rPr>
              <a:t>(</a:t>
            </a:r>
            <a:r>
              <a:rPr lang="en-GB" b="0" i="0" dirty="0">
                <a:solidFill>
                  <a:srgbClr val="ECECEC"/>
                </a:solidFill>
                <a:effectLst/>
                <a:latin typeface="KaTeX_Main"/>
              </a:rPr>
              <a:t>Number of </a:t>
            </a:r>
            <a:r>
              <a:rPr lang="en-GB" b="0" i="0" dirty="0" err="1">
                <a:solidFill>
                  <a:srgbClr val="ECECEC"/>
                </a:solidFill>
                <a:effectLst/>
                <a:latin typeface="KaTeX_Main"/>
              </a:rPr>
              <a:t>VisitorsNumber</a:t>
            </a:r>
            <a:r>
              <a:rPr lang="en-GB" b="0" i="0" dirty="0">
                <a:solidFill>
                  <a:srgbClr val="ECECEC"/>
                </a:solidFill>
                <a:effectLst/>
                <a:latin typeface="KaTeX_Main"/>
              </a:rPr>
              <a:t> of Conversions​</a:t>
            </a:r>
            <a:r>
              <a:rPr lang="en-GB" b="0" i="0" dirty="0">
                <a:solidFill>
                  <a:srgbClr val="ECECEC"/>
                </a:solidFill>
                <a:effectLst/>
                <a:latin typeface="KaTeX_Size1"/>
              </a:rPr>
              <a:t>)</a:t>
            </a:r>
            <a:r>
              <a:rPr lang="en-GB" b="0" i="0" dirty="0">
                <a:solidFill>
                  <a:srgbClr val="ECECEC"/>
                </a:solidFill>
                <a:effectLst/>
                <a:latin typeface="KaTeX_Main"/>
              </a:rPr>
              <a:t>×100%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3E1750-023E-501D-13C7-38573F4174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BC3A1-6689-4DD8-A525-3E382BB4B628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54895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A58E6F-5B3D-CA23-938F-8BD83819A1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044858-9EF4-FBDA-BED7-298D9763A57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B353328-68F6-1D2D-183E-43230E8F09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UX – Initial load [example with late page]</a:t>
            </a:r>
          </a:p>
          <a:p>
            <a:r>
              <a:rPr lang="en-US" dirty="0"/>
              <a:t>Convention rate the lower the better </a:t>
            </a:r>
            <a:r>
              <a:rPr lang="en-GB" b="0" i="0" dirty="0">
                <a:solidFill>
                  <a:srgbClr val="ECECEC"/>
                </a:solidFill>
                <a:effectLst/>
                <a:latin typeface="KaTeX_Main"/>
              </a:rPr>
              <a:t>Conversion Rate=</a:t>
            </a:r>
            <a:r>
              <a:rPr lang="en-GB" b="0" i="0" dirty="0">
                <a:solidFill>
                  <a:srgbClr val="ECECEC"/>
                </a:solidFill>
                <a:effectLst/>
                <a:latin typeface="KaTeX_Size1"/>
              </a:rPr>
              <a:t>(</a:t>
            </a:r>
            <a:r>
              <a:rPr lang="en-GB" b="0" i="0" dirty="0">
                <a:solidFill>
                  <a:srgbClr val="ECECEC"/>
                </a:solidFill>
                <a:effectLst/>
                <a:latin typeface="KaTeX_Main"/>
              </a:rPr>
              <a:t>Number of </a:t>
            </a:r>
            <a:r>
              <a:rPr lang="en-GB" b="0" i="0" dirty="0" err="1">
                <a:solidFill>
                  <a:srgbClr val="ECECEC"/>
                </a:solidFill>
                <a:effectLst/>
                <a:latin typeface="KaTeX_Main"/>
              </a:rPr>
              <a:t>VisitorsNumber</a:t>
            </a:r>
            <a:r>
              <a:rPr lang="en-GB" b="0" i="0" dirty="0">
                <a:solidFill>
                  <a:srgbClr val="ECECEC"/>
                </a:solidFill>
                <a:effectLst/>
                <a:latin typeface="KaTeX_Main"/>
              </a:rPr>
              <a:t> of Conversions​</a:t>
            </a:r>
            <a:r>
              <a:rPr lang="en-GB" b="0" i="0" dirty="0">
                <a:solidFill>
                  <a:srgbClr val="ECECEC"/>
                </a:solidFill>
                <a:effectLst/>
                <a:latin typeface="KaTeX_Size1"/>
              </a:rPr>
              <a:t>)</a:t>
            </a:r>
            <a:r>
              <a:rPr lang="en-GB" b="0" i="0" dirty="0">
                <a:solidFill>
                  <a:srgbClr val="ECECEC"/>
                </a:solidFill>
                <a:effectLst/>
                <a:latin typeface="KaTeX_Main"/>
              </a:rPr>
              <a:t>×100%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BAF37F-74A7-EA0F-CA15-08D645A4DF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BC3A1-6689-4DD8-A525-3E382BB4B628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35079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FCA573-6DEC-16B9-10CF-1C7BE3C1FF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69FB67C-91B7-25D7-3245-61CFD6454A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78C3E2B-CF63-A36A-5DE1-6065D6D821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UX – Initial load [example with late page]</a:t>
            </a:r>
          </a:p>
          <a:p>
            <a:r>
              <a:rPr lang="en-US" dirty="0"/>
              <a:t>Convention rate the lower the better </a:t>
            </a:r>
            <a:r>
              <a:rPr lang="en-GB" b="0" i="0" dirty="0">
                <a:solidFill>
                  <a:srgbClr val="ECECEC"/>
                </a:solidFill>
                <a:effectLst/>
                <a:latin typeface="KaTeX_Main"/>
              </a:rPr>
              <a:t>Conversion Rate=</a:t>
            </a:r>
            <a:r>
              <a:rPr lang="en-GB" b="0" i="0" dirty="0">
                <a:solidFill>
                  <a:srgbClr val="ECECEC"/>
                </a:solidFill>
                <a:effectLst/>
                <a:latin typeface="KaTeX_Size1"/>
              </a:rPr>
              <a:t>(</a:t>
            </a:r>
            <a:r>
              <a:rPr lang="en-GB" b="0" i="0" dirty="0">
                <a:solidFill>
                  <a:srgbClr val="ECECEC"/>
                </a:solidFill>
                <a:effectLst/>
                <a:latin typeface="KaTeX_Main"/>
              </a:rPr>
              <a:t>Number of </a:t>
            </a:r>
            <a:r>
              <a:rPr lang="en-GB" b="0" i="0" dirty="0" err="1">
                <a:solidFill>
                  <a:srgbClr val="ECECEC"/>
                </a:solidFill>
                <a:effectLst/>
                <a:latin typeface="KaTeX_Main"/>
              </a:rPr>
              <a:t>VisitorsNumber</a:t>
            </a:r>
            <a:r>
              <a:rPr lang="en-GB" b="0" i="0" dirty="0">
                <a:solidFill>
                  <a:srgbClr val="ECECEC"/>
                </a:solidFill>
                <a:effectLst/>
                <a:latin typeface="KaTeX_Main"/>
              </a:rPr>
              <a:t> of Conversions​</a:t>
            </a:r>
            <a:r>
              <a:rPr lang="en-GB" b="0" i="0" dirty="0">
                <a:solidFill>
                  <a:srgbClr val="ECECEC"/>
                </a:solidFill>
                <a:effectLst/>
                <a:latin typeface="KaTeX_Size1"/>
              </a:rPr>
              <a:t>)</a:t>
            </a:r>
            <a:r>
              <a:rPr lang="en-GB" b="0" i="0" dirty="0">
                <a:solidFill>
                  <a:srgbClr val="ECECEC"/>
                </a:solidFill>
                <a:effectLst/>
                <a:latin typeface="KaTeX_Main"/>
              </a:rPr>
              <a:t>×100%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47340A-7D0B-3FB8-FD02-230E8F899DF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BC3A1-6689-4DD8-A525-3E382BB4B628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687104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9AE642-9101-9560-ED35-171CBDE9F4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4D955FD-7160-FA39-AF26-A02AF33612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5F0775D-EFD5-1F0C-E5E3-E6E945E3CA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UX – Initial load [example with late page]</a:t>
            </a:r>
          </a:p>
          <a:p>
            <a:r>
              <a:rPr lang="en-US" dirty="0"/>
              <a:t>Convention rate the lower the better </a:t>
            </a:r>
            <a:r>
              <a:rPr lang="en-GB" b="0" i="0" dirty="0">
                <a:solidFill>
                  <a:srgbClr val="ECECEC"/>
                </a:solidFill>
                <a:effectLst/>
                <a:latin typeface="KaTeX_Main"/>
              </a:rPr>
              <a:t>Conversion Rate=</a:t>
            </a:r>
            <a:r>
              <a:rPr lang="en-GB" b="0" i="0" dirty="0">
                <a:solidFill>
                  <a:srgbClr val="ECECEC"/>
                </a:solidFill>
                <a:effectLst/>
                <a:latin typeface="KaTeX_Size1"/>
              </a:rPr>
              <a:t>(</a:t>
            </a:r>
            <a:r>
              <a:rPr lang="en-GB" b="0" i="0" dirty="0">
                <a:solidFill>
                  <a:srgbClr val="ECECEC"/>
                </a:solidFill>
                <a:effectLst/>
                <a:latin typeface="KaTeX_Main"/>
              </a:rPr>
              <a:t>Number of </a:t>
            </a:r>
            <a:r>
              <a:rPr lang="en-GB" b="0" i="0" dirty="0" err="1">
                <a:solidFill>
                  <a:srgbClr val="ECECEC"/>
                </a:solidFill>
                <a:effectLst/>
                <a:latin typeface="KaTeX_Main"/>
              </a:rPr>
              <a:t>VisitorsNumber</a:t>
            </a:r>
            <a:r>
              <a:rPr lang="en-GB" b="0" i="0" dirty="0">
                <a:solidFill>
                  <a:srgbClr val="ECECEC"/>
                </a:solidFill>
                <a:effectLst/>
                <a:latin typeface="KaTeX_Main"/>
              </a:rPr>
              <a:t> of Conversions​</a:t>
            </a:r>
            <a:r>
              <a:rPr lang="en-GB" b="0" i="0" dirty="0">
                <a:solidFill>
                  <a:srgbClr val="ECECEC"/>
                </a:solidFill>
                <a:effectLst/>
                <a:latin typeface="KaTeX_Size1"/>
              </a:rPr>
              <a:t>)</a:t>
            </a:r>
            <a:r>
              <a:rPr lang="en-GB" b="0" i="0" dirty="0">
                <a:solidFill>
                  <a:srgbClr val="ECECEC"/>
                </a:solidFill>
                <a:effectLst/>
                <a:latin typeface="KaTeX_Main"/>
              </a:rPr>
              <a:t>×100%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093BB2-94B9-E179-3283-921FD7F5023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BC3A1-6689-4DD8-A525-3E382BB4B628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48818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0CAF50-930D-1C29-6FAB-5B33AA2C6F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77BFB6-64A9-4A67-EBB1-75391CB47B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22F89F4-A19A-1421-5371-ED4E36C8E4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UX – Initial load [example with late page]</a:t>
            </a:r>
          </a:p>
          <a:p>
            <a:r>
              <a:rPr lang="en-US" dirty="0"/>
              <a:t>Convention rate the lower the better </a:t>
            </a:r>
            <a:r>
              <a:rPr lang="en-GB" b="0" i="0" dirty="0">
                <a:solidFill>
                  <a:srgbClr val="ECECEC"/>
                </a:solidFill>
                <a:effectLst/>
                <a:latin typeface="KaTeX_Main"/>
              </a:rPr>
              <a:t>Conversion Rate=</a:t>
            </a:r>
            <a:r>
              <a:rPr lang="en-GB" b="0" i="0" dirty="0">
                <a:solidFill>
                  <a:srgbClr val="ECECEC"/>
                </a:solidFill>
                <a:effectLst/>
                <a:latin typeface="KaTeX_Size1"/>
              </a:rPr>
              <a:t>(</a:t>
            </a:r>
            <a:r>
              <a:rPr lang="en-GB" b="0" i="0" dirty="0">
                <a:solidFill>
                  <a:srgbClr val="ECECEC"/>
                </a:solidFill>
                <a:effectLst/>
                <a:latin typeface="KaTeX_Main"/>
              </a:rPr>
              <a:t>Number of </a:t>
            </a:r>
            <a:r>
              <a:rPr lang="en-GB" b="0" i="0" dirty="0" err="1">
                <a:solidFill>
                  <a:srgbClr val="ECECEC"/>
                </a:solidFill>
                <a:effectLst/>
                <a:latin typeface="KaTeX_Main"/>
              </a:rPr>
              <a:t>VisitorsNumber</a:t>
            </a:r>
            <a:r>
              <a:rPr lang="en-GB" b="0" i="0" dirty="0">
                <a:solidFill>
                  <a:srgbClr val="ECECEC"/>
                </a:solidFill>
                <a:effectLst/>
                <a:latin typeface="KaTeX_Main"/>
              </a:rPr>
              <a:t> of Conversions​</a:t>
            </a:r>
            <a:r>
              <a:rPr lang="en-GB" b="0" i="0" dirty="0">
                <a:solidFill>
                  <a:srgbClr val="ECECEC"/>
                </a:solidFill>
                <a:effectLst/>
                <a:latin typeface="KaTeX_Size1"/>
              </a:rPr>
              <a:t>)</a:t>
            </a:r>
            <a:r>
              <a:rPr lang="en-GB" b="0" i="0" dirty="0">
                <a:solidFill>
                  <a:srgbClr val="ECECEC"/>
                </a:solidFill>
                <a:effectLst/>
                <a:latin typeface="KaTeX_Main"/>
              </a:rPr>
              <a:t>×100%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A613D0-BEAE-84A0-EAC4-86E987E3332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BC3A1-6689-4DD8-A525-3E382BB4B628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6904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64DA12-C06D-50E4-6734-638EBF36DF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7451625-5C38-63D0-D662-2A0BE6D974B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2924D32-ECBC-DF50-8150-721B119CC9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1. UX – Initial load [example with late page]</a:t>
            </a:r>
          </a:p>
          <a:p>
            <a:endParaRPr lang="en-US" dirty="0"/>
          </a:p>
          <a:p>
            <a:r>
              <a:rPr lang="en-US" dirty="0"/>
              <a:t>2. Convention rate explain</a:t>
            </a:r>
          </a:p>
          <a:p>
            <a:endParaRPr lang="en-US" b="0" i="0" dirty="0">
              <a:solidFill>
                <a:srgbClr val="ECECEC"/>
              </a:solidFill>
              <a:effectLst/>
              <a:latin typeface="KaTeX_Main"/>
            </a:endParaRPr>
          </a:p>
          <a:p>
            <a:r>
              <a:rPr lang="en-GB" b="0" i="0" dirty="0">
                <a:solidFill>
                  <a:srgbClr val="ECECEC"/>
                </a:solidFill>
                <a:effectLst/>
                <a:latin typeface="KaTeX_Main"/>
              </a:rPr>
              <a:t>3. Mobile plan limits and speed</a:t>
            </a:r>
          </a:p>
          <a:p>
            <a:endParaRPr lang="en-GB" b="0" i="0" dirty="0">
              <a:solidFill>
                <a:srgbClr val="ECECEC"/>
              </a:solidFill>
              <a:effectLst/>
              <a:latin typeface="KaTeX_Main"/>
            </a:endParaRPr>
          </a:p>
          <a:p>
            <a:r>
              <a:rPr lang="en-GB" b="0" i="0" dirty="0">
                <a:solidFill>
                  <a:srgbClr val="ECECEC"/>
                </a:solidFill>
                <a:effectLst/>
                <a:latin typeface="KaTeX_Main"/>
              </a:rPr>
              <a:t>4. SEO speed ranking</a:t>
            </a:r>
          </a:p>
          <a:p>
            <a:endParaRPr lang="en-GB" b="0" i="0" dirty="0">
              <a:solidFill>
                <a:srgbClr val="ECECEC"/>
              </a:solidFill>
              <a:effectLst/>
              <a:latin typeface="KaTeX_Main"/>
            </a:endParaRPr>
          </a:p>
          <a:p>
            <a:r>
              <a:rPr lang="en-GB" b="0" i="0" dirty="0">
                <a:solidFill>
                  <a:srgbClr val="ECECEC"/>
                </a:solidFill>
                <a:effectLst/>
                <a:latin typeface="KaTeX_Main"/>
              </a:rPr>
              <a:t>5. Save Economy</a:t>
            </a:r>
          </a:p>
          <a:p>
            <a:endParaRPr lang="en-GB" b="0" i="0" dirty="0">
              <a:solidFill>
                <a:srgbClr val="ECECEC"/>
              </a:solidFill>
              <a:effectLst/>
              <a:latin typeface="KaTeX_Main"/>
            </a:endParaRPr>
          </a:p>
          <a:p>
            <a:r>
              <a:rPr lang="en-GB" b="0" i="0" dirty="0">
                <a:solidFill>
                  <a:srgbClr val="ECECEC"/>
                </a:solidFill>
                <a:effectLst/>
                <a:latin typeface="KaTeX_Main"/>
              </a:rPr>
              <a:t>6.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2A1A77-4FA6-8C9C-7B8D-AFADD8E8679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BC3A1-6689-4DD8-A525-3E382BB4B62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3267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CEDEBA-0098-63D7-C87F-F8895C7B07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098E359-5529-0A39-EEE2-89DCB0C569B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68A223F-913E-06E7-7F88-DF82C64E61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27C0B5-0383-B1F4-CB35-9EBEC808AB2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BC3A1-6689-4DD8-A525-3E382BB4B62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1877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16F810-5DEE-108D-F1C2-001BB48534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80B7684-C2F4-E782-A246-471354A3D12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98BB0E0-6BF7-B050-2964-0CCC67F4E2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 about chunks and initial big main.js / bundle file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7E3FBF-D2E7-EFA1-0D14-4BAF25E3884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BC3A1-6689-4DD8-A525-3E382BB4B62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5745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93C5B4-2EDA-0586-8CAA-A0D1B28BF8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5236C49-52EB-8E54-907F-58B033CB05E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4F3622B-D559-C93E-8C44-416369153A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 about chunks and initial big main.js / bundle file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873255-B122-32C5-C258-900B55974A1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BC3A1-6689-4DD8-A525-3E382BB4B62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0072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2FF5F0-059D-8099-3E50-56C543996B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0D86A75-7111-D7B4-204B-B76B4D2EC5B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DA50DB4-3961-851F-0ACB-6087F61C67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 about chunks and initial big main.js / bundle file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56CD63-3664-6763-8E49-CB87FA5552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1BC3A1-6689-4DD8-A525-3E382BB4B62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2692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29559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79747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80468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9098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1551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accent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634184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solidFill>
                  <a:schemeClr val="tx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19470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38955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25538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96491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63062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53705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3/5/2024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92913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3/5/2024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51312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3/5/2024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20323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72038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3/5/2024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06859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smtClean="0"/>
              <a:pPr/>
              <a:t>3/5/2024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570619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3" r:id="rId1"/>
    <p:sldLayoutId id="2147483724" r:id="rId2"/>
    <p:sldLayoutId id="2147483725" r:id="rId3"/>
    <p:sldLayoutId id="2147483726" r:id="rId4"/>
    <p:sldLayoutId id="2147483727" r:id="rId5"/>
    <p:sldLayoutId id="2147483728" r:id="rId6"/>
    <p:sldLayoutId id="2147483729" r:id="rId7"/>
    <p:sldLayoutId id="2147483730" r:id="rId8"/>
    <p:sldLayoutId id="2147483731" r:id="rId9"/>
    <p:sldLayoutId id="2147483732" r:id="rId10"/>
    <p:sldLayoutId id="2147483733" r:id="rId11"/>
    <p:sldLayoutId id="2147483734" r:id="rId12"/>
    <p:sldLayoutId id="2147483735" r:id="rId13"/>
    <p:sldLayoutId id="2147483736" r:id="rId14"/>
    <p:sldLayoutId id="2147483737" r:id="rId15"/>
    <p:sldLayoutId id="2147483738" r:id="rId16"/>
    <p:sldLayoutId id="214748373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solidFill>
            <a:schemeClr val="accent1"/>
          </a:soli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20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8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6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4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4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gif"/><Relationship Id="rId4" Type="http://schemas.openxmlformats.org/officeDocument/2006/relationships/image" Target="../media/image22.gi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gi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37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3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39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3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gi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4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D89CED-7749-3280-CC3F-65590918DD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0574" y="609601"/>
            <a:ext cx="11277098" cy="3200400"/>
          </a:xfrm>
        </p:spPr>
        <p:txBody>
          <a:bodyPr>
            <a:normAutofit/>
          </a:bodyPr>
          <a:lstStyle/>
          <a:p>
            <a:r>
              <a:rPr lang="en-GB" sz="6600" b="1" cap="none" dirty="0"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Make it faster, you can! </a:t>
            </a:r>
            <a:endParaRPr lang="en-US" sz="6600" b="1" cap="none" dirty="0">
              <a:effectLst>
                <a:glow rad="38100">
                  <a:schemeClr val="bg1">
                    <a:lumMod val="65000"/>
                    <a:lumOff val="35000"/>
                    <a:alpha val="40000"/>
                  </a:schemeClr>
                </a:glow>
                <a:outerShdw blurRad="28575" dist="38100" dir="14040000" algn="tl" rotWithShape="0">
                  <a:srgbClr val="000000">
                    <a:alpha val="25000"/>
                  </a:srgbClr>
                </a:outerShdw>
              </a:effectLst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61C7514-951C-3070-9227-D39B01AF795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sz="2500" spc="300" dirty="0"/>
              <a:t>Angular packed guide for optimisation</a:t>
            </a:r>
            <a:endParaRPr lang="en-US" spc="300" dirty="0"/>
          </a:p>
        </p:txBody>
      </p:sp>
      <p:pic>
        <p:nvPicPr>
          <p:cNvPr id="1026" name="Picture 2" descr="Angular Icon Logo PNG Vector (SVG) Free Download">
            <a:extLst>
              <a:ext uri="{FF2B5EF4-FFF2-40B4-BE49-F238E27FC236}">
                <a16:creationId xmlns:a16="http://schemas.microsoft.com/office/drawing/2014/main" id="{5DC344B5-4E47-E1F7-7131-CB69F544F6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1002" y="4997732"/>
            <a:ext cx="1056241" cy="1119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38849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A3AECA-D496-26C2-58E8-FEDDCDF1B2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8B31E-7FB0-5E53-2A3A-2F84F1E22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cap="none" dirty="0">
                <a:latin typeface="+mj-lt"/>
              </a:rPr>
              <a:t>Lazy loading</a:t>
            </a:r>
          </a:p>
        </p:txBody>
      </p:sp>
      <p:pic>
        <p:nvPicPr>
          <p:cNvPr id="4" name="Picture 2" descr="Angular Icon Logo PNG Vector (SVG) Free Download">
            <a:extLst>
              <a:ext uri="{FF2B5EF4-FFF2-40B4-BE49-F238E27FC236}">
                <a16:creationId xmlns:a16="http://schemas.microsoft.com/office/drawing/2014/main" id="{62B57561-6A45-4C21-B739-AD81A8FACF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60642" y="6169268"/>
            <a:ext cx="461768" cy="489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4230CE8-A841-728A-F2B1-BC5F76FE96B8}"/>
              </a:ext>
            </a:extLst>
          </p:cNvPr>
          <p:cNvSpPr txBox="1"/>
          <p:nvPr/>
        </p:nvSpPr>
        <p:spPr>
          <a:xfrm>
            <a:off x="8046720" y="311858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16774F35-2140-045D-A8B5-5E4A6928DB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1260" y="2514600"/>
            <a:ext cx="7026303" cy="2913345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048838A-7AF4-A325-D318-2D85CC8D924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089" t="57280" r="2693" b="22319"/>
          <a:stretch/>
        </p:blipFill>
        <p:spPr>
          <a:xfrm>
            <a:off x="3360420" y="4183380"/>
            <a:ext cx="6057900" cy="594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449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2F6635-3CFD-B201-54B7-139867B19F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9E966-BA10-F733-9120-A60C43739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cap="none" dirty="0">
                <a:latin typeface="+mj-lt"/>
              </a:rPr>
              <a:t>Lazy loading</a:t>
            </a:r>
          </a:p>
        </p:txBody>
      </p:sp>
      <p:pic>
        <p:nvPicPr>
          <p:cNvPr id="4" name="Picture 2" descr="Angular Icon Logo PNG Vector (SVG) Free Download">
            <a:extLst>
              <a:ext uri="{FF2B5EF4-FFF2-40B4-BE49-F238E27FC236}">
                <a16:creationId xmlns:a16="http://schemas.microsoft.com/office/drawing/2014/main" id="{AE6E92A6-A5A4-26AA-FDCD-33CB90BFE8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60642" y="6169268"/>
            <a:ext cx="461768" cy="489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1796C9C-216D-D0C4-BA19-AB99B1E4B569}"/>
              </a:ext>
            </a:extLst>
          </p:cNvPr>
          <p:cNvSpPr txBox="1"/>
          <p:nvPr/>
        </p:nvSpPr>
        <p:spPr>
          <a:xfrm>
            <a:off x="8046720" y="311858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17A35B39-0DBF-67B2-1E63-50873688C7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5884" y="2382580"/>
            <a:ext cx="6644455" cy="34838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9FC6575-8BE4-68CE-84C0-823C9B5D796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8426" b="7952"/>
          <a:stretch/>
        </p:blipFill>
        <p:spPr>
          <a:xfrm>
            <a:off x="1895884" y="4939126"/>
            <a:ext cx="6644455" cy="82296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8C1CCEF-7944-84C5-E6A0-CBDAA7C75FE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2172" t="19548" r="1598" b="4905"/>
          <a:stretch/>
        </p:blipFill>
        <p:spPr>
          <a:xfrm>
            <a:off x="7213318" y="998940"/>
            <a:ext cx="4588564" cy="1694089"/>
          </a:xfrm>
          <a:prstGeom prst="rect">
            <a:avLst/>
          </a:prstGeom>
          <a:ln>
            <a:noFill/>
          </a:ln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1960290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1E0335-3EA4-A9DF-1BFB-B376F2A153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64C286-9975-DA65-5159-F0F0500B3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166085"/>
            <a:ext cx="9905998" cy="1905000"/>
          </a:xfrm>
        </p:spPr>
        <p:txBody>
          <a:bodyPr>
            <a:normAutofit/>
          </a:bodyPr>
          <a:lstStyle/>
          <a:p>
            <a:pPr algn="ctr"/>
            <a:r>
              <a:rPr lang="en-US" b="1" cap="none" dirty="0"/>
              <a:t>Give me more code splitting</a:t>
            </a:r>
            <a:endParaRPr lang="en-US" sz="3200" b="1" cap="none" dirty="0">
              <a:latin typeface="+mj-lt"/>
            </a:endParaRPr>
          </a:p>
        </p:txBody>
      </p:sp>
      <p:pic>
        <p:nvPicPr>
          <p:cNvPr id="4" name="Picture 2" descr="Angular Icon Logo PNG Vector (SVG) Free Download">
            <a:extLst>
              <a:ext uri="{FF2B5EF4-FFF2-40B4-BE49-F238E27FC236}">
                <a16:creationId xmlns:a16="http://schemas.microsoft.com/office/drawing/2014/main" id="{5B4517FE-34CA-31E5-6AE5-B8C33AD90E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60642" y="6169268"/>
            <a:ext cx="461768" cy="489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5815582-00AD-E1BC-6A9A-64C611A4FB83}"/>
              </a:ext>
            </a:extLst>
          </p:cNvPr>
          <p:cNvSpPr txBox="1"/>
          <p:nvPr/>
        </p:nvSpPr>
        <p:spPr>
          <a:xfrm>
            <a:off x="8046720" y="311858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43242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E3771B-9E02-832A-3782-0D8841DD41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12E015-0BCE-B514-8C68-6C31D68770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cap="none" dirty="0">
                <a:latin typeface="+mj-lt"/>
              </a:rPr>
              <a:t>Dynamic Components</a:t>
            </a:r>
          </a:p>
        </p:txBody>
      </p:sp>
      <p:pic>
        <p:nvPicPr>
          <p:cNvPr id="4" name="Picture 2" descr="Angular Icon Logo PNG Vector (SVG) Free Download">
            <a:extLst>
              <a:ext uri="{FF2B5EF4-FFF2-40B4-BE49-F238E27FC236}">
                <a16:creationId xmlns:a16="http://schemas.microsoft.com/office/drawing/2014/main" id="{BF67A595-1210-F588-DD94-97E69DF0EC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60642" y="6169268"/>
            <a:ext cx="461768" cy="489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A2D2D45-9786-751B-91D8-E9B8E786DF4C}"/>
              </a:ext>
            </a:extLst>
          </p:cNvPr>
          <p:cNvSpPr txBox="1"/>
          <p:nvPr/>
        </p:nvSpPr>
        <p:spPr>
          <a:xfrm>
            <a:off x="8046720" y="311858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2B119E-4953-7C59-51B1-C2064DC5BEB0}"/>
              </a:ext>
            </a:extLst>
          </p:cNvPr>
          <p:cNvSpPr txBox="1"/>
          <p:nvPr/>
        </p:nvSpPr>
        <p:spPr>
          <a:xfrm>
            <a:off x="1141413" y="2514599"/>
            <a:ext cx="8266747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latin typeface="Century Gothic" panose="020B0502020202020204" pitchFamily="34" charset="0"/>
              </a:rPr>
              <a:t>@ViewChild</a:t>
            </a:r>
          </a:p>
          <a:p>
            <a:endParaRPr lang="en-US" sz="2500" dirty="0">
              <a:latin typeface="Century Gothic" panose="020B0502020202020204" pitchFamily="34" charset="0"/>
            </a:endParaRPr>
          </a:p>
          <a:p>
            <a:r>
              <a:rPr lang="en-US" sz="2500" dirty="0" err="1">
                <a:latin typeface="Century Gothic" panose="020B0502020202020204" pitchFamily="34" charset="0"/>
              </a:rPr>
              <a:t>ViewContainerRef</a:t>
            </a:r>
            <a:endParaRPr lang="en-US" sz="250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49984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59E948-51DE-A3E3-CB84-80E005DB8E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3EBAF4-1036-03B2-3E68-65F6347EE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cap="none" dirty="0">
                <a:latin typeface="+mj-lt"/>
              </a:rPr>
              <a:t>Dynamic Components</a:t>
            </a:r>
          </a:p>
        </p:txBody>
      </p:sp>
      <p:pic>
        <p:nvPicPr>
          <p:cNvPr id="4" name="Picture 2" descr="Angular Icon Logo PNG Vector (SVG) Free Download">
            <a:extLst>
              <a:ext uri="{FF2B5EF4-FFF2-40B4-BE49-F238E27FC236}">
                <a16:creationId xmlns:a16="http://schemas.microsoft.com/office/drawing/2014/main" id="{B77A2B4A-B0B5-820C-FED0-37B759AEAF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60642" y="6169268"/>
            <a:ext cx="461768" cy="489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B0227C1-353F-E327-63ED-9EB620289E03}"/>
              </a:ext>
            </a:extLst>
          </p:cNvPr>
          <p:cNvSpPr txBox="1"/>
          <p:nvPr/>
        </p:nvSpPr>
        <p:spPr>
          <a:xfrm>
            <a:off x="8046720" y="311858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F09BE58-07D6-88D6-B4A2-247816E957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1168" y="2579223"/>
            <a:ext cx="7746488" cy="293069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0EEEC94-6B65-B6B0-1B98-1590FBEE4BF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5691" b="22066"/>
          <a:stretch/>
        </p:blipFill>
        <p:spPr>
          <a:xfrm>
            <a:off x="2221168" y="4209861"/>
            <a:ext cx="7746488" cy="65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489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D6FA58-960F-4474-0C82-40CFC3B7F8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3A199F-C27F-D8FB-46C2-7C26A8791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cap="none" dirty="0">
                <a:latin typeface="+mj-lt"/>
              </a:rPr>
              <a:t>Dynamic Components</a:t>
            </a:r>
          </a:p>
        </p:txBody>
      </p:sp>
      <p:pic>
        <p:nvPicPr>
          <p:cNvPr id="4" name="Picture 2" descr="Angular Icon Logo PNG Vector (SVG) Free Download">
            <a:extLst>
              <a:ext uri="{FF2B5EF4-FFF2-40B4-BE49-F238E27FC236}">
                <a16:creationId xmlns:a16="http://schemas.microsoft.com/office/drawing/2014/main" id="{1FCF874B-299A-FE9E-A3AB-ADA0E25B97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60642" y="6169268"/>
            <a:ext cx="461768" cy="489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FCE1A54-1C76-ECB3-1489-F6C43FB53985}"/>
              </a:ext>
            </a:extLst>
          </p:cNvPr>
          <p:cNvSpPr txBox="1"/>
          <p:nvPr/>
        </p:nvSpPr>
        <p:spPr>
          <a:xfrm>
            <a:off x="8046720" y="311858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2213680-5956-6F5E-0F6B-C2DA1BD447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9154" y="1987936"/>
            <a:ext cx="6710516" cy="442608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D1B3A41-E39B-D423-8079-3313F533EB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9155" y="65061"/>
            <a:ext cx="6258982" cy="178657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51872D3-F1AA-AEEB-DB06-92039D4CF219}"/>
              </a:ext>
            </a:extLst>
          </p:cNvPr>
          <p:cNvSpPr/>
          <p:nvPr/>
        </p:nvSpPr>
        <p:spPr>
          <a:xfrm>
            <a:off x="3977640" y="3604260"/>
            <a:ext cx="2575560" cy="20835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39D38C-74E9-1D15-D032-CB88F79E81F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760" t="35141" r="2510" b="53920"/>
          <a:stretch/>
        </p:blipFill>
        <p:spPr>
          <a:xfrm>
            <a:off x="3192780" y="3544185"/>
            <a:ext cx="6088380" cy="4841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A7A8A97-F0DD-CB02-45D7-96419A350AA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375" t="75427" r="2511" b="9079"/>
          <a:stretch/>
        </p:blipFill>
        <p:spPr>
          <a:xfrm>
            <a:off x="3032760" y="5326380"/>
            <a:ext cx="62484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643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000"/>
                            </p:stCondLst>
                            <p:childTnLst>
                              <p:par>
                                <p:cTn id="8" presetID="6" presetClass="emph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9" dur="2000" fill="hold"/>
                                        <p:tgtEl>
                                          <p:spTgt spid="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6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1F74BE-A2B0-B457-585D-1C08ADB211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361678-879A-296A-9754-E89AB3E0E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166085"/>
            <a:ext cx="9905998" cy="1905000"/>
          </a:xfrm>
        </p:spPr>
        <p:txBody>
          <a:bodyPr>
            <a:normAutofit/>
          </a:bodyPr>
          <a:lstStyle/>
          <a:p>
            <a:pPr algn="ctr"/>
            <a:r>
              <a:rPr lang="en-US" sz="3200" b="1" cap="none" dirty="0">
                <a:latin typeface="+mj-lt"/>
              </a:rPr>
              <a:t>Easier way?</a:t>
            </a:r>
          </a:p>
        </p:txBody>
      </p:sp>
      <p:pic>
        <p:nvPicPr>
          <p:cNvPr id="4" name="Picture 2" descr="Angular Icon Logo PNG Vector (SVG) Free Download">
            <a:extLst>
              <a:ext uri="{FF2B5EF4-FFF2-40B4-BE49-F238E27FC236}">
                <a16:creationId xmlns:a16="http://schemas.microsoft.com/office/drawing/2014/main" id="{9DECBAF7-5D47-7E67-223E-2D39F6BBBE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60642" y="6169268"/>
            <a:ext cx="461768" cy="489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D3E3E57-9691-4E8C-CC43-BAE4F91B030A}"/>
              </a:ext>
            </a:extLst>
          </p:cNvPr>
          <p:cNvSpPr txBox="1"/>
          <p:nvPr/>
        </p:nvSpPr>
        <p:spPr>
          <a:xfrm>
            <a:off x="8046720" y="311858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3423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1C678E-D7BD-089C-FF4A-AFE6C04DD0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DEB341-70C5-D006-C6FE-9E9BB70A76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166085"/>
            <a:ext cx="9905998" cy="1905000"/>
          </a:xfrm>
        </p:spPr>
        <p:txBody>
          <a:bodyPr>
            <a:normAutofit/>
          </a:bodyPr>
          <a:lstStyle/>
          <a:p>
            <a:pPr algn="ctr"/>
            <a:r>
              <a:rPr lang="en-US" sz="3200" b="1" cap="none" dirty="0">
                <a:latin typeface="+mj-lt"/>
              </a:rPr>
              <a:t>Deferable views</a:t>
            </a:r>
          </a:p>
        </p:txBody>
      </p:sp>
      <p:pic>
        <p:nvPicPr>
          <p:cNvPr id="4" name="Picture 2" descr="Angular Icon Logo PNG Vector (SVG) Free Download">
            <a:extLst>
              <a:ext uri="{FF2B5EF4-FFF2-40B4-BE49-F238E27FC236}">
                <a16:creationId xmlns:a16="http://schemas.microsoft.com/office/drawing/2014/main" id="{770CA7A9-6FDC-5771-00E2-C4B1E8794C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60642" y="6169268"/>
            <a:ext cx="461768" cy="489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910C711-5A98-3DFD-9AB6-991E5B7014B2}"/>
              </a:ext>
            </a:extLst>
          </p:cNvPr>
          <p:cNvSpPr txBox="1"/>
          <p:nvPr/>
        </p:nvSpPr>
        <p:spPr>
          <a:xfrm>
            <a:off x="8046720" y="311858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2476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D083C2-87C0-DC6D-FE9E-0F48CA3F44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Angular Icon Logo PNG Vector (SVG) Free Download">
            <a:extLst>
              <a:ext uri="{FF2B5EF4-FFF2-40B4-BE49-F238E27FC236}">
                <a16:creationId xmlns:a16="http://schemas.microsoft.com/office/drawing/2014/main" id="{D43EE59B-C0B6-196C-D088-05DD6E9488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60642" y="6169268"/>
            <a:ext cx="461768" cy="489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CE99877-9E7F-9740-D133-F765BA7223E6}"/>
              </a:ext>
            </a:extLst>
          </p:cNvPr>
          <p:cNvSpPr txBox="1"/>
          <p:nvPr/>
        </p:nvSpPr>
        <p:spPr>
          <a:xfrm>
            <a:off x="8046720" y="222096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251C037-EA92-677B-D745-F987F0328B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158" y="1007859"/>
            <a:ext cx="6412107" cy="46267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DBA5033-F76E-0CF0-48E1-BBB177F35234}"/>
              </a:ext>
            </a:extLst>
          </p:cNvPr>
          <p:cNvSpPr txBox="1"/>
          <p:nvPr/>
        </p:nvSpPr>
        <p:spPr>
          <a:xfrm>
            <a:off x="7925725" y="1543836"/>
            <a:ext cx="2475547" cy="3554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500" dirty="0">
                <a:latin typeface="Century Gothic" panose="020B0502020202020204" pitchFamily="34" charset="0"/>
              </a:rPr>
              <a:t>on </a:t>
            </a:r>
          </a:p>
          <a:p>
            <a:r>
              <a:rPr lang="en-GB" sz="2500" dirty="0">
                <a:latin typeface="Century Gothic" panose="020B0502020202020204" pitchFamily="34" charset="0"/>
              </a:rPr>
              <a:t>	idle </a:t>
            </a:r>
          </a:p>
          <a:p>
            <a:r>
              <a:rPr lang="en-GB" sz="2500" dirty="0">
                <a:latin typeface="Century Gothic" panose="020B0502020202020204" pitchFamily="34" charset="0"/>
              </a:rPr>
              <a:t>	viewport</a:t>
            </a:r>
          </a:p>
          <a:p>
            <a:r>
              <a:rPr lang="en-GB" sz="2500" dirty="0">
                <a:latin typeface="Century Gothic" panose="020B0502020202020204" pitchFamily="34" charset="0"/>
              </a:rPr>
              <a:t>	interaction</a:t>
            </a:r>
          </a:p>
          <a:p>
            <a:r>
              <a:rPr lang="en-GB" sz="2500" dirty="0">
                <a:latin typeface="Century Gothic" panose="020B0502020202020204" pitchFamily="34" charset="0"/>
              </a:rPr>
              <a:t>	hover</a:t>
            </a:r>
          </a:p>
          <a:p>
            <a:r>
              <a:rPr lang="en-GB" sz="2500" dirty="0">
                <a:latin typeface="Century Gothic" panose="020B0502020202020204" pitchFamily="34" charset="0"/>
              </a:rPr>
              <a:t>	immediate</a:t>
            </a:r>
          </a:p>
          <a:p>
            <a:r>
              <a:rPr lang="en-GB" sz="2500" dirty="0">
                <a:latin typeface="Century Gothic" panose="020B0502020202020204" pitchFamily="34" charset="0"/>
              </a:rPr>
              <a:t> 	timer</a:t>
            </a:r>
          </a:p>
          <a:p>
            <a:endParaRPr lang="en-GB" sz="2500" dirty="0">
              <a:latin typeface="Century Gothic" panose="020B0502020202020204" pitchFamily="34" charset="0"/>
            </a:endParaRPr>
          </a:p>
          <a:p>
            <a:r>
              <a:rPr lang="en-US" sz="2500" dirty="0">
                <a:latin typeface="Century Gothic" panose="020B0502020202020204" pitchFamily="34" charset="0"/>
              </a:rPr>
              <a:t>when </a:t>
            </a:r>
            <a:r>
              <a:rPr lang="en-US" sz="2500" i="1" dirty="0" err="1">
                <a:latin typeface="Century Gothic" panose="020B0502020202020204" pitchFamily="34" charset="0"/>
              </a:rPr>
              <a:t>boolean</a:t>
            </a:r>
            <a:r>
              <a:rPr lang="en-US" sz="2500" i="1" dirty="0">
                <a:latin typeface="Century Gothic" panose="020B0502020202020204" pitchFamily="34" charset="0"/>
              </a:rPr>
              <a:t>    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0A08E97-A077-2D04-C991-B2FB43417654}"/>
              </a:ext>
            </a:extLst>
          </p:cNvPr>
          <p:cNvSpPr/>
          <p:nvPr/>
        </p:nvSpPr>
        <p:spPr>
          <a:xfrm>
            <a:off x="1258349" y="2798078"/>
            <a:ext cx="1996579" cy="34779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15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0B6A473-3814-8781-EE63-47D360AFDFFB}"/>
              </a:ext>
            </a:extLst>
          </p:cNvPr>
          <p:cNvSpPr/>
          <p:nvPr/>
        </p:nvSpPr>
        <p:spPr>
          <a:xfrm>
            <a:off x="1258349" y="3538579"/>
            <a:ext cx="1442095" cy="34779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15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034A023-B9F6-001F-3B92-7C0F01CE5E23}"/>
              </a:ext>
            </a:extLst>
          </p:cNvPr>
          <p:cNvSpPr/>
          <p:nvPr/>
        </p:nvSpPr>
        <p:spPr>
          <a:xfrm>
            <a:off x="1291904" y="4280787"/>
            <a:ext cx="969697" cy="34779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15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025FA0-DAF9-F6F5-5F54-080B1D9261B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541" t="38692" r="61344" b="52250"/>
          <a:stretch/>
        </p:blipFill>
        <p:spPr>
          <a:xfrm>
            <a:off x="1248142" y="2798078"/>
            <a:ext cx="1866900" cy="4191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1F0B0FC-D1A1-59D9-7342-E4C49D176E8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541" t="55327" r="70613" b="38415"/>
          <a:stretch/>
        </p:blipFill>
        <p:spPr>
          <a:xfrm>
            <a:off x="1248142" y="3567697"/>
            <a:ext cx="1272540" cy="28955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6B82A28-3AB7-94C3-4925-39C0D2AEB96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541" t="70641" r="74654" b="23101"/>
          <a:stretch/>
        </p:blipFill>
        <p:spPr>
          <a:xfrm>
            <a:off x="1248142" y="4276357"/>
            <a:ext cx="1013460" cy="289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260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3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7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1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08427F-0A48-A0B1-33AA-A4CA394EA8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D81F6-DA3B-0208-2B1B-AFC439441C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166085"/>
            <a:ext cx="9905998" cy="1905000"/>
          </a:xfrm>
        </p:spPr>
        <p:txBody>
          <a:bodyPr>
            <a:normAutofit/>
          </a:bodyPr>
          <a:lstStyle/>
          <a:p>
            <a:pPr algn="ctr"/>
            <a:r>
              <a:rPr lang="en-US" sz="3200" b="1" cap="none" dirty="0">
                <a:latin typeface="+mj-lt"/>
              </a:rPr>
              <a:t>What about runtime optimization?</a:t>
            </a:r>
          </a:p>
        </p:txBody>
      </p:sp>
      <p:pic>
        <p:nvPicPr>
          <p:cNvPr id="4" name="Picture 2" descr="Angular Icon Logo PNG Vector (SVG) Free Download">
            <a:extLst>
              <a:ext uri="{FF2B5EF4-FFF2-40B4-BE49-F238E27FC236}">
                <a16:creationId xmlns:a16="http://schemas.microsoft.com/office/drawing/2014/main" id="{FEC2B587-6A42-4210-4637-7F6188584D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60642" y="6169268"/>
            <a:ext cx="461768" cy="489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DE86308-9325-0B90-E200-E5078F53D957}"/>
              </a:ext>
            </a:extLst>
          </p:cNvPr>
          <p:cNvSpPr txBox="1"/>
          <p:nvPr/>
        </p:nvSpPr>
        <p:spPr>
          <a:xfrm>
            <a:off x="8046720" y="311858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7834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F0A5A1-5751-9873-5C48-56AF348324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0FF1A5-4B3C-9A03-E5DC-49A2D910C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cap="none" dirty="0"/>
              <a:t>@</a:t>
            </a:r>
            <a:r>
              <a:rPr lang="en-US" sz="2800" b="1" cap="none" dirty="0"/>
              <a:t>About</a:t>
            </a:r>
            <a:r>
              <a:rPr lang="en-US" sz="3200" b="1" cap="none" dirty="0"/>
              <a:t>({</a:t>
            </a:r>
            <a:r>
              <a:rPr lang="en-US" sz="3200" b="1" cap="none" dirty="0">
                <a:solidFill>
                  <a:schemeClr val="tx1"/>
                </a:solidFill>
              </a:rPr>
              <a:t>speaker:</a:t>
            </a:r>
            <a:r>
              <a:rPr lang="en-US" sz="3200" b="1" cap="none" dirty="0"/>
              <a:t> </a:t>
            </a:r>
            <a:r>
              <a:rPr lang="en-US" sz="3200" b="1" cap="none" dirty="0">
                <a:solidFill>
                  <a:srgbClr val="FFC000"/>
                </a:solidFill>
              </a:rPr>
              <a:t>’Petros Melachroinidis’</a:t>
            </a:r>
            <a:r>
              <a:rPr lang="en-US" sz="3200" b="1" cap="none" dirty="0"/>
              <a:t>})</a:t>
            </a:r>
            <a:endParaRPr lang="en-US" sz="3500" b="1" cap="none" dirty="0"/>
          </a:p>
        </p:txBody>
      </p:sp>
      <p:pic>
        <p:nvPicPr>
          <p:cNvPr id="4" name="Picture 2" descr="Angular Icon Logo PNG Vector (SVG) Free Download">
            <a:extLst>
              <a:ext uri="{FF2B5EF4-FFF2-40B4-BE49-F238E27FC236}">
                <a16:creationId xmlns:a16="http://schemas.microsoft.com/office/drawing/2014/main" id="{E7958BDB-7786-878C-DC42-52FACDA9F5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60642" y="6169268"/>
            <a:ext cx="461768" cy="489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AB6D5D7-A043-D57C-0B0C-D8B0E8ADC004}"/>
              </a:ext>
            </a:extLst>
          </p:cNvPr>
          <p:cNvSpPr txBox="1"/>
          <p:nvPr/>
        </p:nvSpPr>
        <p:spPr>
          <a:xfrm>
            <a:off x="1141413" y="2514600"/>
            <a:ext cx="7829867" cy="29007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" indent="0">
              <a:lnSpc>
                <a:spcPct val="110000"/>
              </a:lnSpc>
              <a:spcBef>
                <a:spcPts val="576"/>
              </a:spcBef>
              <a:buNone/>
            </a:pPr>
            <a:r>
              <a:rPr lang="en-US" sz="2500" dirty="0">
                <a:latin typeface="+mj-lt"/>
              </a:rPr>
              <a:t>Senior software engineer @ NTT DATA</a:t>
            </a:r>
          </a:p>
          <a:p>
            <a:pPr marL="45720" indent="0">
              <a:lnSpc>
                <a:spcPct val="110000"/>
              </a:lnSpc>
              <a:spcBef>
                <a:spcPts val="576"/>
              </a:spcBef>
              <a:buNone/>
            </a:pPr>
            <a:endParaRPr lang="en-US" sz="2500" dirty="0">
              <a:latin typeface="+mj-lt"/>
            </a:endParaRPr>
          </a:p>
          <a:p>
            <a:pPr marL="45720" indent="0">
              <a:lnSpc>
                <a:spcPct val="110000"/>
              </a:lnSpc>
              <a:spcBef>
                <a:spcPts val="576"/>
              </a:spcBef>
              <a:buNone/>
            </a:pPr>
            <a:r>
              <a:rPr lang="en-US" sz="2500" dirty="0">
                <a:latin typeface="+mj-lt"/>
              </a:rPr>
              <a:t>Web Development Instructor @ SAE</a:t>
            </a:r>
          </a:p>
          <a:p>
            <a:pPr marL="45720" indent="0">
              <a:lnSpc>
                <a:spcPct val="110000"/>
              </a:lnSpc>
              <a:spcBef>
                <a:spcPts val="576"/>
              </a:spcBef>
              <a:buNone/>
            </a:pPr>
            <a:endParaRPr lang="en-US" sz="2500" dirty="0">
              <a:latin typeface="+mj-lt"/>
            </a:endParaRPr>
          </a:p>
          <a:p>
            <a:pPr marL="45720" indent="0">
              <a:lnSpc>
                <a:spcPct val="110000"/>
              </a:lnSpc>
              <a:spcBef>
                <a:spcPts val="576"/>
              </a:spcBef>
              <a:buNone/>
            </a:pPr>
            <a:r>
              <a:rPr lang="en-US" sz="2500" dirty="0">
                <a:latin typeface="+mj-lt"/>
              </a:rPr>
              <a:t>Co-Organizer Angular Athens Meetup</a:t>
            </a:r>
          </a:p>
          <a:p>
            <a:endParaRPr lang="en-US" sz="2500" dirty="0"/>
          </a:p>
        </p:txBody>
      </p:sp>
      <p:pic>
        <p:nvPicPr>
          <p:cNvPr id="4098" name="Picture 2" descr="profile image">
            <a:extLst>
              <a:ext uri="{FF2B5EF4-FFF2-40B4-BE49-F238E27FC236}">
                <a16:creationId xmlns:a16="http://schemas.microsoft.com/office/drawing/2014/main" id="{ACA142D8-913E-6F08-8364-335F18E0EB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6926" y="1813560"/>
            <a:ext cx="3230880" cy="3230880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0646134C-AF52-7ADC-979D-65DF3880AADB}"/>
              </a:ext>
            </a:extLst>
          </p:cNvPr>
          <p:cNvGrpSpPr/>
          <p:nvPr/>
        </p:nvGrpSpPr>
        <p:grpSpPr>
          <a:xfrm>
            <a:off x="1141413" y="5747102"/>
            <a:ext cx="7367341" cy="369332"/>
            <a:chOff x="1141413" y="5116160"/>
            <a:chExt cx="7367341" cy="369332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9113AB55-1C38-4758-4C50-EFF3E3A0A3E9}"/>
                </a:ext>
              </a:extLst>
            </p:cNvPr>
            <p:cNvGrpSpPr/>
            <p:nvPr/>
          </p:nvGrpSpPr>
          <p:grpSpPr>
            <a:xfrm>
              <a:off x="1141413" y="5162667"/>
              <a:ext cx="1342461" cy="303508"/>
              <a:chOff x="1807321" y="4541227"/>
              <a:chExt cx="2022262" cy="457200"/>
            </a:xfrm>
          </p:grpSpPr>
          <p:pic>
            <p:nvPicPr>
              <p:cNvPr id="6" name="Picture 8" descr="linkedin&quot; Icon - Download for free – Iconduck">
                <a:extLst>
                  <a:ext uri="{FF2B5EF4-FFF2-40B4-BE49-F238E27FC236}">
                    <a16:creationId xmlns:a16="http://schemas.microsoft.com/office/drawing/2014/main" id="{4E124C52-E109-79F1-C1C5-FB30620C649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07321" y="4541227"/>
                <a:ext cx="457200" cy="4572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" name="Picture 16" descr="Discord Logo, symbol, meaning, history, PNG, brand">
                <a:extLst>
                  <a:ext uri="{FF2B5EF4-FFF2-40B4-BE49-F238E27FC236}">
                    <a16:creationId xmlns:a16="http://schemas.microsoft.com/office/drawing/2014/main" id="{F251812C-9DDF-1D83-EAD1-58AF955E23E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16783" y="4541227"/>
                <a:ext cx="812800" cy="4572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" name="Picture 24" descr="Github, logo icon - Free download on Iconfinder">
                <a:extLst>
                  <a:ext uri="{FF2B5EF4-FFF2-40B4-BE49-F238E27FC236}">
                    <a16:creationId xmlns:a16="http://schemas.microsoft.com/office/drawing/2014/main" id="{10F6D39F-A7A0-C74C-CCCB-BF232361F2C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37358" y="4541227"/>
                <a:ext cx="457200" cy="457200"/>
              </a:xfrm>
              <a:prstGeom prst="rect">
                <a:avLst/>
              </a:prstGeom>
              <a:noFill/>
            </p:spPr>
          </p:pic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AAAFF5F-40DC-E3C4-FFB7-2C87B70D05BF}"/>
                </a:ext>
              </a:extLst>
            </p:cNvPr>
            <p:cNvSpPr txBox="1"/>
            <p:nvPr/>
          </p:nvSpPr>
          <p:spPr>
            <a:xfrm>
              <a:off x="2382274" y="5116160"/>
              <a:ext cx="612648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 err="1">
                  <a:latin typeface="Century Gothic" panose="020B0502020202020204" pitchFamily="34" charset="0"/>
                </a:rPr>
                <a:t>petrosmel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4178841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3CE78A-845A-4E26-E827-3C827BDA3B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1F7B3F-409F-E3B9-60F5-1992717B69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cap="none" dirty="0">
                <a:latin typeface="+mj-lt"/>
              </a:rPr>
              <a:t>@for</a:t>
            </a:r>
          </a:p>
        </p:txBody>
      </p:sp>
      <p:pic>
        <p:nvPicPr>
          <p:cNvPr id="4" name="Picture 2" descr="Angular Icon Logo PNG Vector (SVG) Free Download">
            <a:extLst>
              <a:ext uri="{FF2B5EF4-FFF2-40B4-BE49-F238E27FC236}">
                <a16:creationId xmlns:a16="http://schemas.microsoft.com/office/drawing/2014/main" id="{FF857093-22E9-3F5A-B5F0-815E775E04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60642" y="6169268"/>
            <a:ext cx="461768" cy="489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9947AB6-E249-7628-8E31-1533F39F0BDC}"/>
              </a:ext>
            </a:extLst>
          </p:cNvPr>
          <p:cNvSpPr txBox="1"/>
          <p:nvPr/>
        </p:nvSpPr>
        <p:spPr>
          <a:xfrm>
            <a:off x="1141413" y="2514599"/>
            <a:ext cx="6728059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Up to 90% faster than </a:t>
            </a:r>
            <a:r>
              <a:rPr lang="en-US" sz="2500" dirty="0" err="1"/>
              <a:t>ngFor</a:t>
            </a:r>
            <a:endParaRPr lang="en-US" sz="2500" dirty="0"/>
          </a:p>
          <a:p>
            <a:endParaRPr lang="en-US" sz="2500" dirty="0"/>
          </a:p>
          <a:p>
            <a:r>
              <a:rPr lang="en-US" sz="2500" dirty="0" err="1"/>
              <a:t>trackBy</a:t>
            </a:r>
            <a:r>
              <a:rPr lang="en-US" sz="2500" dirty="0"/>
              <a:t> is mandatory</a:t>
            </a:r>
          </a:p>
          <a:p>
            <a:endParaRPr lang="en-US" sz="2500" dirty="0"/>
          </a:p>
          <a:p>
            <a:endParaRPr lang="en-US" sz="25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6E9672-EF7A-266A-B6FE-811E92188B60}"/>
              </a:ext>
            </a:extLst>
          </p:cNvPr>
          <p:cNvSpPr txBox="1"/>
          <p:nvPr/>
        </p:nvSpPr>
        <p:spPr>
          <a:xfrm>
            <a:off x="8046720" y="311858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F4663A3-2BA1-A62D-CE19-EE3946E54E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6215" y="737767"/>
            <a:ext cx="4201196" cy="585496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8BC190D-3127-AC55-03AF-794D06D7B12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4252" b="46834"/>
          <a:stretch/>
        </p:blipFill>
        <p:spPr>
          <a:xfrm>
            <a:off x="6846215" y="2763520"/>
            <a:ext cx="4201196" cy="11074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1A4520A-868C-E7D0-1A46-348010B5C4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1605" y="4399280"/>
            <a:ext cx="5984558" cy="1765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94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000"/>
                            </p:stCondLst>
                            <p:childTnLst>
                              <p:par>
                                <p:cTn id="8" presetID="42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1BA40B-7393-CC7B-D71A-8A61863791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Angular Icon Logo PNG Vector (SVG) Free Download">
            <a:extLst>
              <a:ext uri="{FF2B5EF4-FFF2-40B4-BE49-F238E27FC236}">
                <a16:creationId xmlns:a16="http://schemas.microsoft.com/office/drawing/2014/main" id="{E01BA2F0-D340-6776-6BE9-2DE1D67E31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60642" y="6169268"/>
            <a:ext cx="461768" cy="489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2598603-AC80-F56A-D2A9-B52B40573082}"/>
              </a:ext>
            </a:extLst>
          </p:cNvPr>
          <p:cNvSpPr txBox="1"/>
          <p:nvPr/>
        </p:nvSpPr>
        <p:spPr>
          <a:xfrm>
            <a:off x="8046720" y="311858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F7A238E-EE82-8088-3429-43EE73F664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59" r="61434" b="81131"/>
          <a:stretch/>
        </p:blipFill>
        <p:spPr bwMode="auto">
          <a:xfrm>
            <a:off x="2111187" y="1507778"/>
            <a:ext cx="3257065" cy="26913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F71BD6D8-C7E8-FC56-61B1-E105CC2577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24" t="64355" r="60574" b="12157"/>
          <a:stretch/>
        </p:blipFill>
        <p:spPr bwMode="auto">
          <a:xfrm>
            <a:off x="6970712" y="314265"/>
            <a:ext cx="3830071" cy="2539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72FC592-8F91-934A-562C-CA54CDABA4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06" t="64169" r="60502" b="9571"/>
          <a:stretch/>
        </p:blipFill>
        <p:spPr bwMode="auto">
          <a:xfrm>
            <a:off x="7018274" y="3168613"/>
            <a:ext cx="3782509" cy="2668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792B385-5F27-C04B-DB38-47B5CAF72B25}"/>
              </a:ext>
            </a:extLst>
          </p:cNvPr>
          <p:cNvSpPr txBox="1"/>
          <p:nvPr/>
        </p:nvSpPr>
        <p:spPr>
          <a:xfrm>
            <a:off x="9734079" y="1702051"/>
            <a:ext cx="20874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without </a:t>
            </a:r>
            <a:r>
              <a:rPr lang="en-US" sz="2000" b="1" dirty="0" err="1"/>
              <a:t>trackBy</a:t>
            </a:r>
            <a:endParaRPr lang="en-US" sz="20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A9646B-2370-EF5D-37D3-01A7E4A9CDC1}"/>
              </a:ext>
            </a:extLst>
          </p:cNvPr>
          <p:cNvSpPr txBox="1"/>
          <p:nvPr/>
        </p:nvSpPr>
        <p:spPr>
          <a:xfrm>
            <a:off x="9734079" y="4555785"/>
            <a:ext cx="16930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with </a:t>
            </a:r>
            <a:r>
              <a:rPr lang="en-US" sz="2000" b="1" dirty="0" err="1"/>
              <a:t>trackBy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0168428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700009-49F8-F4BD-FBEA-60D5E09675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EBD4C-89F5-B5F0-9896-90AACF0AF4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166085"/>
            <a:ext cx="9905998" cy="1905000"/>
          </a:xfrm>
        </p:spPr>
        <p:txBody>
          <a:bodyPr>
            <a:normAutofit/>
          </a:bodyPr>
          <a:lstStyle/>
          <a:p>
            <a:pPr algn="ctr"/>
            <a:r>
              <a:rPr lang="en-US" sz="3200" b="1" cap="none" dirty="0">
                <a:latin typeface="+mj-lt"/>
              </a:rPr>
              <a:t>Change detection and component tree</a:t>
            </a:r>
          </a:p>
        </p:txBody>
      </p:sp>
      <p:pic>
        <p:nvPicPr>
          <p:cNvPr id="4" name="Picture 2" descr="Angular Icon Logo PNG Vector (SVG) Free Download">
            <a:extLst>
              <a:ext uri="{FF2B5EF4-FFF2-40B4-BE49-F238E27FC236}">
                <a16:creationId xmlns:a16="http://schemas.microsoft.com/office/drawing/2014/main" id="{B7EC05C8-0F6C-BCB2-4C49-350B85174A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60642" y="6169268"/>
            <a:ext cx="461768" cy="489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D5B06F9-6BAE-0E2A-0A1A-646D5FA0AEC2}"/>
              </a:ext>
            </a:extLst>
          </p:cNvPr>
          <p:cNvSpPr txBox="1"/>
          <p:nvPr/>
        </p:nvSpPr>
        <p:spPr>
          <a:xfrm>
            <a:off x="8046720" y="311858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07482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70FFFC-E888-60D6-8D33-BFB9EC50F0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24FF69-1674-7D89-7A8B-EEC5D1A529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cap="none" dirty="0">
                <a:latin typeface="+mj-lt"/>
              </a:rPr>
              <a:t>Change detection and component tree</a:t>
            </a:r>
          </a:p>
        </p:txBody>
      </p:sp>
      <p:pic>
        <p:nvPicPr>
          <p:cNvPr id="4" name="Picture 2" descr="Angular Icon Logo PNG Vector (SVG) Free Download">
            <a:extLst>
              <a:ext uri="{FF2B5EF4-FFF2-40B4-BE49-F238E27FC236}">
                <a16:creationId xmlns:a16="http://schemas.microsoft.com/office/drawing/2014/main" id="{071C1A9F-98C6-19A5-AFFE-1E63796D6C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60642" y="6169268"/>
            <a:ext cx="461768" cy="489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C02C187-D3A5-418B-68C5-0247232EF1BB}"/>
              </a:ext>
            </a:extLst>
          </p:cNvPr>
          <p:cNvSpPr txBox="1"/>
          <p:nvPr/>
        </p:nvSpPr>
        <p:spPr>
          <a:xfrm>
            <a:off x="8046720" y="311858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559ACBA-A07A-473D-E518-EE7ECD999C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940" r="51959"/>
          <a:stretch/>
        </p:blipFill>
        <p:spPr bwMode="auto">
          <a:xfrm>
            <a:off x="1362391" y="2410851"/>
            <a:ext cx="3924300" cy="3448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19F1F28-8A3F-CD6C-A933-4318A72716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7115" y="2865119"/>
            <a:ext cx="5493527" cy="24326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F328BD5-79E9-2457-387F-A4E0B86211E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756" t="68598" r="3609" b="19499"/>
          <a:stretch/>
        </p:blipFill>
        <p:spPr>
          <a:xfrm>
            <a:off x="6393180" y="4533901"/>
            <a:ext cx="4869180" cy="289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862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6B4F52-CD5C-92DD-F901-779992B5D5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673415-2ADF-4619-A1CD-15E6520B9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166085"/>
            <a:ext cx="9905998" cy="1905000"/>
          </a:xfrm>
        </p:spPr>
        <p:txBody>
          <a:bodyPr>
            <a:normAutofit/>
          </a:bodyPr>
          <a:lstStyle/>
          <a:p>
            <a:pPr algn="ctr"/>
            <a:r>
              <a:rPr lang="en-US" sz="3200" b="1" cap="none" dirty="0">
                <a:latin typeface="+mj-lt"/>
              </a:rPr>
              <a:t>Pure Pipes</a:t>
            </a:r>
          </a:p>
        </p:txBody>
      </p:sp>
      <p:pic>
        <p:nvPicPr>
          <p:cNvPr id="4" name="Picture 2" descr="Angular Icon Logo PNG Vector (SVG) Free Download">
            <a:extLst>
              <a:ext uri="{FF2B5EF4-FFF2-40B4-BE49-F238E27FC236}">
                <a16:creationId xmlns:a16="http://schemas.microsoft.com/office/drawing/2014/main" id="{E1698B69-7BD6-EBCD-D524-393E67F35D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60642" y="6169268"/>
            <a:ext cx="461768" cy="489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B99F88F-35C3-BBB7-4EF2-E0388CA0F6C1}"/>
              </a:ext>
            </a:extLst>
          </p:cNvPr>
          <p:cNvSpPr txBox="1"/>
          <p:nvPr/>
        </p:nvSpPr>
        <p:spPr>
          <a:xfrm>
            <a:off x="8046720" y="311858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17052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7ADE56-3E99-6DF8-1EF3-D7F4589C28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Angular Icon Logo PNG Vector (SVG) Free Download">
            <a:extLst>
              <a:ext uri="{FF2B5EF4-FFF2-40B4-BE49-F238E27FC236}">
                <a16:creationId xmlns:a16="http://schemas.microsoft.com/office/drawing/2014/main" id="{0DBEE4CE-BC76-F111-D8A0-9E7899ADE5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60642" y="6169268"/>
            <a:ext cx="461768" cy="489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F43B805-8BC0-485E-113C-B62170FC4250}"/>
              </a:ext>
            </a:extLst>
          </p:cNvPr>
          <p:cNvSpPr txBox="1"/>
          <p:nvPr/>
        </p:nvSpPr>
        <p:spPr>
          <a:xfrm>
            <a:off x="8046720" y="311858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E3DDD61-B5E9-6954-D6DB-8E867CC773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9456" y="1537005"/>
            <a:ext cx="6973087" cy="4530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EB4EC22-8731-A314-E0EA-12A9F40BE50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667" t="40163" r="78065" b="54242"/>
          <a:stretch/>
        </p:blipFill>
        <p:spPr>
          <a:xfrm>
            <a:off x="2933323" y="3360438"/>
            <a:ext cx="1204111" cy="253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497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346112-65EE-9A7D-EA0F-F7DA554A10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Angular Icon Logo PNG Vector (SVG) Free Download">
            <a:extLst>
              <a:ext uri="{FF2B5EF4-FFF2-40B4-BE49-F238E27FC236}">
                <a16:creationId xmlns:a16="http://schemas.microsoft.com/office/drawing/2014/main" id="{88F7372C-1392-825B-F8E5-4FD33EAE86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60642" y="6169268"/>
            <a:ext cx="461768" cy="489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9EB46DD-1DF0-5D7C-82B9-F4EE458C2839}"/>
              </a:ext>
            </a:extLst>
          </p:cNvPr>
          <p:cNvSpPr txBox="1"/>
          <p:nvPr/>
        </p:nvSpPr>
        <p:spPr>
          <a:xfrm>
            <a:off x="8046720" y="311858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F122719-A220-0C96-92BC-519AB8BC78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698" y="1902065"/>
            <a:ext cx="8144640" cy="33354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86354C7-848E-066C-189B-4CEFB4BF8E7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609"/>
          <a:stretch/>
        </p:blipFill>
        <p:spPr>
          <a:xfrm>
            <a:off x="4778850" y="495569"/>
            <a:ext cx="6720469" cy="18290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B185A67-BA43-DAB9-1FDE-C2EF2B23A0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08175" y="5007774"/>
            <a:ext cx="7557863" cy="922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479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BCE66C-1045-D6FC-8BFA-5E9EF4D890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112E0F-4F2F-3FA7-8909-2566BD194D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166085"/>
            <a:ext cx="9905998" cy="1905000"/>
          </a:xfrm>
        </p:spPr>
        <p:txBody>
          <a:bodyPr>
            <a:normAutofit/>
          </a:bodyPr>
          <a:lstStyle/>
          <a:p>
            <a:pPr algn="ctr"/>
            <a:r>
              <a:rPr lang="en-US" sz="3200" b="1" cap="none" dirty="0">
                <a:latin typeface="+mj-lt"/>
              </a:rPr>
              <a:t>Same behavior in </a:t>
            </a:r>
            <a:r>
              <a:rPr lang="en-US" sz="3200" b="1" cap="none" dirty="0" err="1">
                <a:latin typeface="+mj-lt"/>
              </a:rPr>
              <a:t>component.ts</a:t>
            </a:r>
            <a:r>
              <a:rPr lang="en-US" sz="3200" b="1" cap="none" dirty="0">
                <a:latin typeface="+mj-lt"/>
              </a:rPr>
              <a:t>?</a:t>
            </a:r>
          </a:p>
        </p:txBody>
      </p:sp>
      <p:pic>
        <p:nvPicPr>
          <p:cNvPr id="4" name="Picture 2" descr="Angular Icon Logo PNG Vector (SVG) Free Download">
            <a:extLst>
              <a:ext uri="{FF2B5EF4-FFF2-40B4-BE49-F238E27FC236}">
                <a16:creationId xmlns:a16="http://schemas.microsoft.com/office/drawing/2014/main" id="{B4BF0942-2FF1-40C6-4188-D5A24D5E08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60642" y="6169268"/>
            <a:ext cx="461768" cy="489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0382D68-F54E-F62C-6DA5-44A165F64ECE}"/>
              </a:ext>
            </a:extLst>
          </p:cNvPr>
          <p:cNvSpPr txBox="1"/>
          <p:nvPr/>
        </p:nvSpPr>
        <p:spPr>
          <a:xfrm>
            <a:off x="8046720" y="311858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3479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F19DD1-6CD9-89B3-1D73-400D8D92A1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2F9BFA-5CEF-1BE5-2A9F-1E22380B05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166085"/>
            <a:ext cx="9905998" cy="1905000"/>
          </a:xfrm>
        </p:spPr>
        <p:txBody>
          <a:bodyPr>
            <a:normAutofit/>
          </a:bodyPr>
          <a:lstStyle/>
          <a:p>
            <a:pPr algn="ctr"/>
            <a:r>
              <a:rPr lang="en-US" b="1" cap="none" dirty="0" err="1"/>
              <a:t>M</a:t>
            </a:r>
            <a:r>
              <a:rPr lang="en-US" sz="3200" b="1" cap="none" dirty="0" err="1">
                <a:latin typeface="+mj-lt"/>
              </a:rPr>
              <a:t>emoization</a:t>
            </a:r>
            <a:endParaRPr lang="en-US" sz="3200" b="1" cap="none" dirty="0">
              <a:latin typeface="+mj-lt"/>
            </a:endParaRPr>
          </a:p>
        </p:txBody>
      </p:sp>
      <p:pic>
        <p:nvPicPr>
          <p:cNvPr id="4" name="Picture 2" descr="Angular Icon Logo PNG Vector (SVG) Free Download">
            <a:extLst>
              <a:ext uri="{FF2B5EF4-FFF2-40B4-BE49-F238E27FC236}">
                <a16:creationId xmlns:a16="http://schemas.microsoft.com/office/drawing/2014/main" id="{3FF3B691-2E8A-891A-4279-D538D3442E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60642" y="6169268"/>
            <a:ext cx="461768" cy="489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E725EDA-0E94-603E-CEBF-BA99BDE7512A}"/>
              </a:ext>
            </a:extLst>
          </p:cNvPr>
          <p:cNvSpPr txBox="1"/>
          <p:nvPr/>
        </p:nvSpPr>
        <p:spPr>
          <a:xfrm>
            <a:off x="8046720" y="311858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82932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3E15B7-AC01-BFA7-5DC4-919A19B8DA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2105200-6A9D-E0FF-B43C-A9AB167EAB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7780" y="1996439"/>
            <a:ext cx="6133263" cy="358711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4620A13-15CE-1550-CAA2-53B34B855A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cap="none" dirty="0" err="1"/>
              <a:t>M</a:t>
            </a:r>
            <a:r>
              <a:rPr lang="en-US" sz="3200" b="1" cap="none" dirty="0" err="1">
                <a:latin typeface="+mj-lt"/>
              </a:rPr>
              <a:t>emoization</a:t>
            </a:r>
            <a:r>
              <a:rPr lang="en-US" sz="3200" b="1" cap="none" dirty="0">
                <a:latin typeface="+mj-lt"/>
              </a:rPr>
              <a:t> </a:t>
            </a:r>
          </a:p>
        </p:txBody>
      </p:sp>
      <p:pic>
        <p:nvPicPr>
          <p:cNvPr id="4" name="Picture 2" descr="Angular Icon Logo PNG Vector (SVG) Free Download">
            <a:extLst>
              <a:ext uri="{FF2B5EF4-FFF2-40B4-BE49-F238E27FC236}">
                <a16:creationId xmlns:a16="http://schemas.microsoft.com/office/drawing/2014/main" id="{39EE0E7F-3DBE-6E44-84F7-F72C959B5D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60642" y="6169268"/>
            <a:ext cx="461768" cy="489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8F508B0-E402-3A99-30F7-9A8F93F852F1}"/>
              </a:ext>
            </a:extLst>
          </p:cNvPr>
          <p:cNvSpPr txBox="1"/>
          <p:nvPr/>
        </p:nvSpPr>
        <p:spPr>
          <a:xfrm>
            <a:off x="8046720" y="311858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9A7B9C6-E157-4BFF-E38C-2E84F1683E34}"/>
              </a:ext>
            </a:extLst>
          </p:cNvPr>
          <p:cNvSpPr/>
          <p:nvPr/>
        </p:nvSpPr>
        <p:spPr>
          <a:xfrm>
            <a:off x="3369946" y="3209768"/>
            <a:ext cx="1550670" cy="27814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EEB960-ECD9-2BA8-31AB-6F1BC2FE17E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2306" t="56031" r="38620" b="12704"/>
          <a:stretch/>
        </p:blipFill>
        <p:spPr>
          <a:xfrm>
            <a:off x="8996552" y="2916132"/>
            <a:ext cx="2694974" cy="102573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675EFCD-64BA-45BF-ED0F-FF996404F5D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908" t="33825" r="69138" b="58421"/>
          <a:stretch/>
        </p:blipFill>
        <p:spPr>
          <a:xfrm>
            <a:off x="3512821" y="3209768"/>
            <a:ext cx="1407796" cy="278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140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B7CA29-641D-3F9B-2228-D59D1147A4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500" b="1" cap="none" dirty="0"/>
              <a:t>Today’s talk</a:t>
            </a:r>
          </a:p>
        </p:txBody>
      </p:sp>
      <p:pic>
        <p:nvPicPr>
          <p:cNvPr id="4" name="Picture 2" descr="Angular Icon Logo PNG Vector (SVG) Free Download">
            <a:extLst>
              <a:ext uri="{FF2B5EF4-FFF2-40B4-BE49-F238E27FC236}">
                <a16:creationId xmlns:a16="http://schemas.microsoft.com/office/drawing/2014/main" id="{A0D4F043-8316-F538-850C-E48A68BEC5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60642" y="6169268"/>
            <a:ext cx="461768" cy="489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054F8DE-A3C9-0557-8C3A-3E4E1CCA60AE}"/>
              </a:ext>
            </a:extLst>
          </p:cNvPr>
          <p:cNvSpPr txBox="1"/>
          <p:nvPr/>
        </p:nvSpPr>
        <p:spPr>
          <a:xfrm>
            <a:off x="1141413" y="2296286"/>
            <a:ext cx="6728059" cy="30623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2500" dirty="0">
                <a:latin typeface="Century Gothic" panose="020B0502020202020204" pitchFamily="34" charset="0"/>
              </a:rPr>
              <a:t>Why speed matters</a:t>
            </a:r>
          </a:p>
          <a:p>
            <a:pPr marL="0" indent="0">
              <a:buNone/>
            </a:pPr>
            <a:endParaRPr lang="en-US" sz="2500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r>
              <a:rPr lang="en-US" sz="2500" dirty="0">
                <a:latin typeface="Century Gothic" panose="020B0502020202020204" pitchFamily="34" charset="0"/>
              </a:rPr>
              <a:t>Use cases and techniques</a:t>
            </a:r>
          </a:p>
          <a:p>
            <a:pPr marL="0" indent="0">
              <a:buNone/>
            </a:pPr>
            <a:endParaRPr lang="en-US" sz="2500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r>
              <a:rPr lang="en-US" sz="2500" dirty="0">
                <a:latin typeface="Century Gothic" panose="020B0502020202020204" pitchFamily="34" charset="0"/>
              </a:rPr>
              <a:t>Tools</a:t>
            </a:r>
          </a:p>
          <a:p>
            <a:pPr marL="0" indent="0">
              <a:buNone/>
            </a:pPr>
            <a:endParaRPr lang="en-US" sz="2500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r>
              <a:rPr lang="en-US" sz="2500" dirty="0" err="1">
                <a:latin typeface="Century Gothic" panose="020B0502020202020204" pitchFamily="34" charset="0"/>
              </a:rPr>
              <a:t>QnA</a:t>
            </a:r>
            <a:endParaRPr lang="en-US" sz="2500" dirty="0">
              <a:latin typeface="Century Gothic" panose="020B050202020202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71037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5B55C1-709F-205C-1848-97300A1A3A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124FB-B14A-FE33-69D2-3C2301E7C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cap="none" dirty="0" err="1"/>
              <a:t>M</a:t>
            </a:r>
            <a:r>
              <a:rPr lang="en-US" sz="3200" b="1" cap="none" dirty="0" err="1">
                <a:latin typeface="+mj-lt"/>
              </a:rPr>
              <a:t>emoization</a:t>
            </a:r>
            <a:r>
              <a:rPr lang="en-US" sz="3200" b="1" cap="none" dirty="0">
                <a:latin typeface="+mj-lt"/>
              </a:rPr>
              <a:t> </a:t>
            </a:r>
          </a:p>
        </p:txBody>
      </p:sp>
      <p:pic>
        <p:nvPicPr>
          <p:cNvPr id="4" name="Picture 2" descr="Angular Icon Logo PNG Vector (SVG) Free Download">
            <a:extLst>
              <a:ext uri="{FF2B5EF4-FFF2-40B4-BE49-F238E27FC236}">
                <a16:creationId xmlns:a16="http://schemas.microsoft.com/office/drawing/2014/main" id="{4E8B15DC-C9E1-4A59-E801-BA55F4E02F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60642" y="6169268"/>
            <a:ext cx="461768" cy="489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74752E8-C8D9-0721-2E26-6ED295FF6C5F}"/>
              </a:ext>
            </a:extLst>
          </p:cNvPr>
          <p:cNvSpPr txBox="1"/>
          <p:nvPr/>
        </p:nvSpPr>
        <p:spPr>
          <a:xfrm>
            <a:off x="8046720" y="311858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82BF5EF-7441-FB86-7922-812470AED6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7299" y="1837718"/>
            <a:ext cx="7374226" cy="436012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8089051-8CB0-E940-3877-958D4C55CB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95596" y="3303251"/>
            <a:ext cx="2543530" cy="19719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F9EA14B-6943-4F4E-2BEF-F8F1810BC8D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05" t="15524" r="55765" b="78359"/>
          <a:stretch/>
        </p:blipFill>
        <p:spPr>
          <a:xfrm>
            <a:off x="2628899" y="2514600"/>
            <a:ext cx="3040381" cy="2667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E76A035-811C-2782-AB00-46EB182895D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241" t="43690" r="40576" b="27153"/>
          <a:stretch/>
        </p:blipFill>
        <p:spPr>
          <a:xfrm>
            <a:off x="2941320" y="3742718"/>
            <a:ext cx="3848100" cy="1271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603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000"/>
                            </p:stCondLst>
                            <p:childTnLst>
                              <p:par>
                                <p:cTn id="8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2000" fill="hold"/>
                                        <p:tgtEl>
                                          <p:spTgt spid="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D91175-8F10-5F18-3E66-19FEF4CF85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29C2AD-3187-66E5-D14C-06D1256E2E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166085"/>
            <a:ext cx="9905998" cy="1905000"/>
          </a:xfrm>
        </p:spPr>
        <p:txBody>
          <a:bodyPr>
            <a:normAutofit/>
          </a:bodyPr>
          <a:lstStyle/>
          <a:p>
            <a:pPr algn="ctr"/>
            <a:r>
              <a:rPr lang="en-US" sz="3200" b="1" cap="none" dirty="0">
                <a:latin typeface="+mj-lt"/>
              </a:rPr>
              <a:t>Images Lazy loading</a:t>
            </a:r>
          </a:p>
        </p:txBody>
      </p:sp>
      <p:pic>
        <p:nvPicPr>
          <p:cNvPr id="4" name="Picture 2" descr="Angular Icon Logo PNG Vector (SVG) Free Download">
            <a:extLst>
              <a:ext uri="{FF2B5EF4-FFF2-40B4-BE49-F238E27FC236}">
                <a16:creationId xmlns:a16="http://schemas.microsoft.com/office/drawing/2014/main" id="{EAA452CC-E29F-6279-3E6F-FF8BD5E9E4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60642" y="6169268"/>
            <a:ext cx="461768" cy="489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9F2668E-96F1-A86F-E70F-5BA1284C7558}"/>
              </a:ext>
            </a:extLst>
          </p:cNvPr>
          <p:cNvSpPr txBox="1"/>
          <p:nvPr/>
        </p:nvSpPr>
        <p:spPr>
          <a:xfrm>
            <a:off x="8046720" y="311858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1190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C92D75-1721-1EC6-BB9F-E341D39A9B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4F2A7D-C0BF-C466-08EF-ED538FA7B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cap="none" dirty="0">
                <a:latin typeface="+mj-lt"/>
              </a:rPr>
              <a:t>Images Lazy loading</a:t>
            </a:r>
          </a:p>
        </p:txBody>
      </p:sp>
      <p:pic>
        <p:nvPicPr>
          <p:cNvPr id="4" name="Picture 2" descr="Angular Icon Logo PNG Vector (SVG) Free Download">
            <a:extLst>
              <a:ext uri="{FF2B5EF4-FFF2-40B4-BE49-F238E27FC236}">
                <a16:creationId xmlns:a16="http://schemas.microsoft.com/office/drawing/2014/main" id="{C7C21CD9-82BD-1203-85D7-50641D41CA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60642" y="6169268"/>
            <a:ext cx="461768" cy="489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651CB8E-B80C-B6A5-310D-98B8D06259EB}"/>
              </a:ext>
            </a:extLst>
          </p:cNvPr>
          <p:cNvSpPr txBox="1"/>
          <p:nvPr/>
        </p:nvSpPr>
        <p:spPr>
          <a:xfrm>
            <a:off x="8046720" y="311858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50D5BE6-1088-E820-5A13-89736E4598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6900" y="1637923"/>
            <a:ext cx="3219899" cy="27054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AA8ABA7-1271-D5B9-BC60-51D415A385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95651" y="2704189"/>
            <a:ext cx="3038899" cy="82879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8711A17-09D0-45EB-56C4-3B99136BBF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1650" y="4757796"/>
            <a:ext cx="9288171" cy="1819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6885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0F8F98-8B64-9C60-7B0C-EC4AC2516D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Angular Icon Logo PNG Vector (SVG) Free Download">
            <a:extLst>
              <a:ext uri="{FF2B5EF4-FFF2-40B4-BE49-F238E27FC236}">
                <a16:creationId xmlns:a16="http://schemas.microsoft.com/office/drawing/2014/main" id="{68414DFC-2EF3-1DAD-A45F-27D9566FC0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60642" y="6169268"/>
            <a:ext cx="461768" cy="489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0DB3B80-EBCA-FB9D-3759-6BE8AB0D6560}"/>
              </a:ext>
            </a:extLst>
          </p:cNvPr>
          <p:cNvSpPr txBox="1"/>
          <p:nvPr/>
        </p:nvSpPr>
        <p:spPr>
          <a:xfrm>
            <a:off x="8046720" y="311858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7C55B57-36EA-95E8-E622-328F22CE3D6F}"/>
              </a:ext>
            </a:extLst>
          </p:cNvPr>
          <p:cNvSpPr txBox="1">
            <a:spLocks/>
          </p:cNvSpPr>
          <p:nvPr/>
        </p:nvSpPr>
        <p:spPr>
          <a:xfrm>
            <a:off x="1143001" y="2166085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solidFill>
                  <a:schemeClr val="accent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cap="none" dirty="0"/>
              <a:t>[</a:t>
            </a:r>
            <a:r>
              <a:rPr lang="en-US" b="1" cap="none" dirty="0" err="1"/>
              <a:t>src</a:t>
            </a:r>
            <a:r>
              <a:rPr lang="en-US" b="1" cap="none" dirty="0"/>
              <a:t>] =&gt; [</a:t>
            </a:r>
            <a:r>
              <a:rPr lang="en-US" b="1" cap="none" dirty="0" err="1"/>
              <a:t>ngSrc</a:t>
            </a:r>
            <a:r>
              <a:rPr lang="en-US" b="1" cap="none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0456872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B66A53-5E49-9B27-33A7-D1D6940789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060E78-5064-9F5F-6C44-EBE33CF01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cap="none" dirty="0">
                <a:latin typeface="+mj-lt"/>
              </a:rPr>
              <a:t>Images Lazy loading</a:t>
            </a:r>
          </a:p>
        </p:txBody>
      </p:sp>
      <p:pic>
        <p:nvPicPr>
          <p:cNvPr id="4" name="Picture 2" descr="Angular Icon Logo PNG Vector (SVG) Free Download">
            <a:extLst>
              <a:ext uri="{FF2B5EF4-FFF2-40B4-BE49-F238E27FC236}">
                <a16:creationId xmlns:a16="http://schemas.microsoft.com/office/drawing/2014/main" id="{46FB544B-9954-1381-95ED-A6D3F0EB50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60642" y="6169268"/>
            <a:ext cx="461768" cy="489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0108D4A-5139-F678-B047-C78721EAD7CA}"/>
              </a:ext>
            </a:extLst>
          </p:cNvPr>
          <p:cNvSpPr txBox="1"/>
          <p:nvPr/>
        </p:nvSpPr>
        <p:spPr>
          <a:xfrm>
            <a:off x="8046720" y="311858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79FE164-757A-C6C8-E20F-D528D952A4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6737" y="3118585"/>
            <a:ext cx="8515350" cy="20654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1EC3FF0-7594-CC6F-1B30-3182685A524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719" t="60408" r="58572" b="22990"/>
          <a:stretch/>
        </p:blipFill>
        <p:spPr>
          <a:xfrm>
            <a:off x="2834640" y="4366259"/>
            <a:ext cx="2529840" cy="342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234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06D319-4EF4-E82D-1DE8-92C90A6CD7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170A4E-F63C-4ACE-E876-E6D2CA4F5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cap="none" dirty="0">
                <a:latin typeface="+mj-lt"/>
              </a:rPr>
              <a:t>Images Lazy loading</a:t>
            </a:r>
          </a:p>
        </p:txBody>
      </p:sp>
      <p:pic>
        <p:nvPicPr>
          <p:cNvPr id="4" name="Picture 2" descr="Angular Icon Logo PNG Vector (SVG) Free Download">
            <a:extLst>
              <a:ext uri="{FF2B5EF4-FFF2-40B4-BE49-F238E27FC236}">
                <a16:creationId xmlns:a16="http://schemas.microsoft.com/office/drawing/2014/main" id="{EC1A4B96-CF2C-FE5A-8AB0-1D569EE59E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60642" y="6169268"/>
            <a:ext cx="461768" cy="489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E984CCC-D335-751A-D4D9-0CC2D15BA050}"/>
              </a:ext>
            </a:extLst>
          </p:cNvPr>
          <p:cNvSpPr txBox="1"/>
          <p:nvPr/>
        </p:nvSpPr>
        <p:spPr>
          <a:xfrm>
            <a:off x="8046720" y="311858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6" name="images">
            <a:hlinkClick r:id="" action="ppaction://media"/>
            <a:extLst>
              <a:ext uri="{FF2B5EF4-FFF2-40B4-BE49-F238E27FC236}">
                <a16:creationId xmlns:a16="http://schemas.microsoft.com/office/drawing/2014/main" id="{AFAFBAD5-C9B3-A6D4-1E22-198452478F31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2596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17699" y="1135241"/>
            <a:ext cx="11153425" cy="4705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609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1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BBBE52-365A-1D98-D711-286B32C402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BC7F5-3B38-473A-3337-404EEE8FC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cap="none" dirty="0">
                <a:latin typeface="+mj-lt"/>
              </a:rPr>
              <a:t>Images Lazy loading</a:t>
            </a:r>
          </a:p>
        </p:txBody>
      </p:sp>
      <p:pic>
        <p:nvPicPr>
          <p:cNvPr id="4" name="Picture 2" descr="Angular Icon Logo PNG Vector (SVG) Free Download">
            <a:extLst>
              <a:ext uri="{FF2B5EF4-FFF2-40B4-BE49-F238E27FC236}">
                <a16:creationId xmlns:a16="http://schemas.microsoft.com/office/drawing/2014/main" id="{AE44E82B-2D17-CBD4-7FFE-D722BB742A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60642" y="6169268"/>
            <a:ext cx="461768" cy="489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8CA3CE1-452E-C417-2FF2-2070C7762BFF}"/>
              </a:ext>
            </a:extLst>
          </p:cNvPr>
          <p:cNvSpPr txBox="1"/>
          <p:nvPr/>
        </p:nvSpPr>
        <p:spPr>
          <a:xfrm>
            <a:off x="8046720" y="311858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18C3085-318E-0494-A1A5-E400B148FA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6396" y="2834263"/>
            <a:ext cx="3219899" cy="270547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0A7388E-B3A7-BCF8-6456-0E7C7B5760DF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21257" y="2788542"/>
            <a:ext cx="2980106" cy="2644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4124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1ACC12-73F3-8182-9C5B-69A3F19216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3B3C2E-89E6-D20B-B129-9D866A3AA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166085"/>
            <a:ext cx="9905998" cy="1905000"/>
          </a:xfrm>
        </p:spPr>
        <p:txBody>
          <a:bodyPr>
            <a:normAutofit/>
          </a:bodyPr>
          <a:lstStyle/>
          <a:p>
            <a:pPr algn="ctr"/>
            <a:r>
              <a:rPr lang="en-US" b="1" cap="none" dirty="0"/>
              <a:t>Memory leaks and reactivity handling</a:t>
            </a:r>
            <a:r>
              <a:rPr lang="en-US" sz="3200" b="1" cap="none" dirty="0">
                <a:latin typeface="+mj-lt"/>
              </a:rPr>
              <a:t> </a:t>
            </a:r>
          </a:p>
        </p:txBody>
      </p:sp>
      <p:pic>
        <p:nvPicPr>
          <p:cNvPr id="4" name="Picture 2" descr="Angular Icon Logo PNG Vector (SVG) Free Download">
            <a:extLst>
              <a:ext uri="{FF2B5EF4-FFF2-40B4-BE49-F238E27FC236}">
                <a16:creationId xmlns:a16="http://schemas.microsoft.com/office/drawing/2014/main" id="{7E3CA2FE-4519-6351-1484-1AC931C174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60642" y="6169268"/>
            <a:ext cx="461768" cy="489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708D2A0-6C42-8E8F-AEF3-6BD548EAD356}"/>
              </a:ext>
            </a:extLst>
          </p:cNvPr>
          <p:cNvSpPr txBox="1"/>
          <p:nvPr/>
        </p:nvSpPr>
        <p:spPr>
          <a:xfrm>
            <a:off x="8046720" y="311858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63246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5B0371-6B2D-BC8E-D916-06437F9F82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336E0-43D9-4AE5-C0D2-FEC3978A16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cap="none" dirty="0" err="1"/>
              <a:t>RxJs</a:t>
            </a:r>
            <a:r>
              <a:rPr lang="en-US" b="1" cap="none" dirty="0"/>
              <a:t> Operators on duty</a:t>
            </a:r>
            <a:endParaRPr lang="en-US" sz="3200" b="1" cap="none" dirty="0">
              <a:latin typeface="+mj-lt"/>
            </a:endParaRPr>
          </a:p>
        </p:txBody>
      </p:sp>
      <p:pic>
        <p:nvPicPr>
          <p:cNvPr id="4" name="Picture 2" descr="Angular Icon Logo PNG Vector (SVG) Free Download">
            <a:extLst>
              <a:ext uri="{FF2B5EF4-FFF2-40B4-BE49-F238E27FC236}">
                <a16:creationId xmlns:a16="http://schemas.microsoft.com/office/drawing/2014/main" id="{6D691655-52A6-29AC-EFDB-14ACB442BC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60642" y="6169268"/>
            <a:ext cx="461768" cy="489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27185E7-A7E3-4BAB-A458-DAAA77FC94D4}"/>
              </a:ext>
            </a:extLst>
          </p:cNvPr>
          <p:cNvSpPr txBox="1"/>
          <p:nvPr/>
        </p:nvSpPr>
        <p:spPr>
          <a:xfrm>
            <a:off x="1141413" y="2334514"/>
            <a:ext cx="6728059" cy="3554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latin typeface="Century Gothic" panose="020B0502020202020204" pitchFamily="34" charset="0"/>
              </a:rPr>
              <a:t>take()</a:t>
            </a:r>
          </a:p>
          <a:p>
            <a:endParaRPr lang="en-US" sz="2500" dirty="0">
              <a:latin typeface="Century Gothic" panose="020B0502020202020204" pitchFamily="34" charset="0"/>
            </a:endParaRPr>
          </a:p>
          <a:p>
            <a:r>
              <a:rPr lang="en-US" sz="2500" dirty="0" err="1">
                <a:latin typeface="Century Gothic" panose="020B0502020202020204" pitchFamily="34" charset="0"/>
              </a:rPr>
              <a:t>takeUntilDestroyed</a:t>
            </a:r>
            <a:r>
              <a:rPr lang="en-US" sz="2500" dirty="0">
                <a:latin typeface="Century Gothic" panose="020B0502020202020204" pitchFamily="34" charset="0"/>
              </a:rPr>
              <a:t>()</a:t>
            </a:r>
          </a:p>
          <a:p>
            <a:endParaRPr lang="en-US" sz="2500" dirty="0">
              <a:latin typeface="Century Gothic" panose="020B0502020202020204" pitchFamily="34" charset="0"/>
            </a:endParaRPr>
          </a:p>
          <a:p>
            <a:r>
              <a:rPr lang="en-US" sz="2500" dirty="0" err="1">
                <a:latin typeface="Century Gothic" panose="020B0502020202020204" pitchFamily="34" charset="0"/>
              </a:rPr>
              <a:t>debounceTime</a:t>
            </a:r>
            <a:r>
              <a:rPr lang="en-US" sz="2500" dirty="0">
                <a:latin typeface="Century Gothic" panose="020B0502020202020204" pitchFamily="34" charset="0"/>
              </a:rPr>
              <a:t>()</a:t>
            </a:r>
          </a:p>
          <a:p>
            <a:endParaRPr lang="en-US" sz="2500" dirty="0">
              <a:latin typeface="Century Gothic" panose="020B0502020202020204" pitchFamily="34" charset="0"/>
            </a:endParaRPr>
          </a:p>
          <a:p>
            <a:r>
              <a:rPr lang="en-US" sz="2500" dirty="0">
                <a:latin typeface="Century Gothic" panose="020B0502020202020204" pitchFamily="34" charset="0"/>
              </a:rPr>
              <a:t>delay()</a:t>
            </a:r>
          </a:p>
          <a:p>
            <a:endParaRPr lang="en-US" sz="2500" dirty="0">
              <a:latin typeface="Century Gothic" panose="020B0502020202020204" pitchFamily="34" charset="0"/>
            </a:endParaRPr>
          </a:p>
          <a:p>
            <a:r>
              <a:rPr lang="en-US" sz="2500" dirty="0" err="1">
                <a:latin typeface="Century Gothic" panose="020B0502020202020204" pitchFamily="34" charset="0"/>
              </a:rPr>
              <a:t>distinctUntilChanged</a:t>
            </a:r>
            <a:r>
              <a:rPr lang="en-US" sz="2500" dirty="0">
                <a:latin typeface="Century Gothic" panose="020B0502020202020204" pitchFamily="34" charset="0"/>
              </a:rPr>
              <a:t>()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F14A09-EF2C-107B-EFFA-50C6B8307E2D}"/>
              </a:ext>
            </a:extLst>
          </p:cNvPr>
          <p:cNvSpPr txBox="1"/>
          <p:nvPr/>
        </p:nvSpPr>
        <p:spPr>
          <a:xfrm>
            <a:off x="8046720" y="311858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556985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6E3650-5A52-046A-0C50-7FBBAB20C3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332568-E364-3782-A292-B6179D3BF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cap="none" dirty="0"/>
              <a:t>Memory leaks</a:t>
            </a:r>
            <a:endParaRPr lang="en-US" sz="3200" b="1" cap="none" dirty="0">
              <a:latin typeface="+mj-lt"/>
            </a:endParaRPr>
          </a:p>
        </p:txBody>
      </p:sp>
      <p:pic>
        <p:nvPicPr>
          <p:cNvPr id="4" name="Picture 2" descr="Angular Icon Logo PNG Vector (SVG) Free Download">
            <a:extLst>
              <a:ext uri="{FF2B5EF4-FFF2-40B4-BE49-F238E27FC236}">
                <a16:creationId xmlns:a16="http://schemas.microsoft.com/office/drawing/2014/main" id="{1AEE5CE0-17BC-68F8-C111-140182ACCA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60642" y="6169268"/>
            <a:ext cx="461768" cy="489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12B829C-DC41-D339-DC0D-50D3B44AB108}"/>
              </a:ext>
            </a:extLst>
          </p:cNvPr>
          <p:cNvSpPr txBox="1"/>
          <p:nvPr/>
        </p:nvSpPr>
        <p:spPr>
          <a:xfrm>
            <a:off x="8046720" y="311858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8" name="AngularAthens">
            <a:hlinkClick r:id="" action="ppaction://media"/>
            <a:extLst>
              <a:ext uri="{FF2B5EF4-FFF2-40B4-BE49-F238E27FC236}">
                <a16:creationId xmlns:a16="http://schemas.microsoft.com/office/drawing/2014/main" id="{3AD3F013-ED33-084D-486D-1CDA03B11EA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l="38044" t="53087" r="54320"/>
          <a:stretch/>
        </p:blipFill>
        <p:spPr>
          <a:xfrm>
            <a:off x="8046720" y="852744"/>
            <a:ext cx="1860612" cy="527034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CDA01A0-53AE-7399-2948-5DE6DBB4673E}"/>
              </a:ext>
            </a:extLst>
          </p:cNvPr>
          <p:cNvSpPr txBox="1"/>
          <p:nvPr/>
        </p:nvSpPr>
        <p:spPr>
          <a:xfrm>
            <a:off x="385283" y="2767718"/>
            <a:ext cx="672805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latin typeface="Century Gothic" panose="020B0502020202020204" pitchFamily="34" charset="0"/>
              </a:rPr>
              <a:t>Component is destroyed…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3AE479-241B-1241-B874-7B592FD1C405}"/>
              </a:ext>
            </a:extLst>
          </p:cNvPr>
          <p:cNvSpPr txBox="1"/>
          <p:nvPr/>
        </p:nvSpPr>
        <p:spPr>
          <a:xfrm>
            <a:off x="2963587" y="3429000"/>
            <a:ext cx="672805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latin typeface="Century Gothic" panose="020B0502020202020204" pitchFamily="34" charset="0"/>
              </a:rPr>
              <a:t>…but stream is still emitting </a:t>
            </a:r>
          </a:p>
        </p:txBody>
      </p:sp>
    </p:spTree>
    <p:extLst>
      <p:ext uri="{BB962C8B-B14F-4D97-AF65-F5344CB8AC3E}">
        <p14:creationId xmlns:p14="http://schemas.microsoft.com/office/powerpoint/2010/main" val="2673928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3392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61A323-D9F9-D543-2B95-F661B7BD4C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Angular Icon Logo PNG Vector (SVG) Free Download">
            <a:extLst>
              <a:ext uri="{FF2B5EF4-FFF2-40B4-BE49-F238E27FC236}">
                <a16:creationId xmlns:a16="http://schemas.microsoft.com/office/drawing/2014/main" id="{1C5915DD-2494-3D8D-00C1-030CDC3888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60642" y="6169268"/>
            <a:ext cx="461768" cy="489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Bad Driving GIFs | Tenor">
            <a:extLst>
              <a:ext uri="{FF2B5EF4-FFF2-40B4-BE49-F238E27FC236}">
                <a16:creationId xmlns:a16="http://schemas.microsoft.com/office/drawing/2014/main" id="{B5476F8F-39BB-4544-7273-CB60B57D63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9387" y="812006"/>
            <a:ext cx="4814888" cy="481488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5D71361B-CE8F-7BC3-C82E-0C312B022A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0913" y="2266950"/>
            <a:ext cx="9905998" cy="1905000"/>
          </a:xfrm>
        </p:spPr>
        <p:txBody>
          <a:bodyPr>
            <a:normAutofit/>
          </a:bodyPr>
          <a:lstStyle/>
          <a:p>
            <a:r>
              <a:rPr lang="en-US" sz="3600" b="1" cap="none" dirty="0">
                <a:latin typeface="+mj-lt"/>
              </a:rPr>
              <a:t>Why speed matters?</a:t>
            </a:r>
            <a:endParaRPr lang="en-US" sz="3500" b="1" cap="none" dirty="0"/>
          </a:p>
        </p:txBody>
      </p:sp>
    </p:spTree>
    <p:extLst>
      <p:ext uri="{BB962C8B-B14F-4D97-AF65-F5344CB8AC3E}">
        <p14:creationId xmlns:p14="http://schemas.microsoft.com/office/powerpoint/2010/main" val="144555301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B6B855-B608-749F-E355-9FE2CC5C0E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567B65-F5F9-8D5D-4315-868052C5D4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cap="none" dirty="0"/>
              <a:t>Memory leaks and reactivity handling</a:t>
            </a:r>
            <a:r>
              <a:rPr lang="en-US" sz="3200" b="1" cap="none" dirty="0">
                <a:latin typeface="+mj-lt"/>
              </a:rPr>
              <a:t> </a:t>
            </a:r>
          </a:p>
        </p:txBody>
      </p:sp>
      <p:pic>
        <p:nvPicPr>
          <p:cNvPr id="4" name="Picture 2" descr="Angular Icon Logo PNG Vector (SVG) Free Download">
            <a:extLst>
              <a:ext uri="{FF2B5EF4-FFF2-40B4-BE49-F238E27FC236}">
                <a16:creationId xmlns:a16="http://schemas.microsoft.com/office/drawing/2014/main" id="{6A586442-04DE-E476-015A-51637EE09C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60642" y="6169268"/>
            <a:ext cx="461768" cy="489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1ED47DE-A16D-6E76-931D-E8D7724A93C4}"/>
              </a:ext>
            </a:extLst>
          </p:cNvPr>
          <p:cNvSpPr txBox="1"/>
          <p:nvPr/>
        </p:nvSpPr>
        <p:spPr>
          <a:xfrm>
            <a:off x="8046720" y="311858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0728E63-7409-C4D6-41E4-6D97E9157B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0924" y="2215452"/>
            <a:ext cx="4410691" cy="156231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8D09936-79F6-A50D-ADFB-BD5CC63F8A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92872" y="4120176"/>
            <a:ext cx="4248743" cy="157184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AE0FA7E-BA6B-608D-AC46-970AC75004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0309" y="2514600"/>
            <a:ext cx="5920901" cy="343638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F1AC230-7988-8E74-4501-DEB4B111F3A7}"/>
              </a:ext>
            </a:extLst>
          </p:cNvPr>
          <p:cNvSpPr/>
          <p:nvPr/>
        </p:nvSpPr>
        <p:spPr>
          <a:xfrm>
            <a:off x="1666875" y="4242315"/>
            <a:ext cx="3857625" cy="3524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7B61243-CF8F-0890-D116-6245BAE0F43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51002" b="38742"/>
          <a:stretch/>
        </p:blipFill>
        <p:spPr>
          <a:xfrm>
            <a:off x="860309" y="4242315"/>
            <a:ext cx="5920901" cy="35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927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42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4000"/>
                            </p:stCondLst>
                            <p:childTnLst>
                              <p:par>
                                <p:cTn id="16" presetID="42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4D582-4540-6A9C-A4BB-DEC5386DA3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E87EBA-B4F6-AA2C-615B-C653D31A10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166085"/>
            <a:ext cx="9905998" cy="1905000"/>
          </a:xfrm>
        </p:spPr>
        <p:txBody>
          <a:bodyPr>
            <a:normAutofit/>
          </a:bodyPr>
          <a:lstStyle/>
          <a:p>
            <a:pPr algn="ctr"/>
            <a:r>
              <a:rPr lang="en-US" b="1" cap="none" dirty="0"/>
              <a:t>Tools</a:t>
            </a:r>
            <a:endParaRPr lang="en-US" sz="3200" b="1" cap="none" dirty="0">
              <a:latin typeface="+mj-lt"/>
            </a:endParaRPr>
          </a:p>
        </p:txBody>
      </p:sp>
      <p:pic>
        <p:nvPicPr>
          <p:cNvPr id="4" name="Picture 2" descr="Angular Icon Logo PNG Vector (SVG) Free Download">
            <a:extLst>
              <a:ext uri="{FF2B5EF4-FFF2-40B4-BE49-F238E27FC236}">
                <a16:creationId xmlns:a16="http://schemas.microsoft.com/office/drawing/2014/main" id="{4CBED236-F22B-664A-7120-855484F274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60642" y="6169268"/>
            <a:ext cx="461768" cy="489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B6BF985-8181-74FE-60DA-1A8A7892D294}"/>
              </a:ext>
            </a:extLst>
          </p:cNvPr>
          <p:cNvSpPr txBox="1"/>
          <p:nvPr/>
        </p:nvSpPr>
        <p:spPr>
          <a:xfrm>
            <a:off x="8046720" y="311858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670816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B16D67-083E-8D01-F993-66F4B1331B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01F786-3DD2-29AD-9499-5AC824400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cap="none" dirty="0"/>
              <a:t>Network Dev tools</a:t>
            </a:r>
            <a:endParaRPr lang="en-US" sz="3200" b="1" cap="none" dirty="0">
              <a:latin typeface="+mj-lt"/>
            </a:endParaRPr>
          </a:p>
        </p:txBody>
      </p:sp>
      <p:pic>
        <p:nvPicPr>
          <p:cNvPr id="4" name="Picture 2" descr="Angular Icon Logo PNG Vector (SVG) Free Download">
            <a:extLst>
              <a:ext uri="{FF2B5EF4-FFF2-40B4-BE49-F238E27FC236}">
                <a16:creationId xmlns:a16="http://schemas.microsoft.com/office/drawing/2014/main" id="{10C80401-4F22-D182-F4C2-ACC41705C2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60642" y="6169268"/>
            <a:ext cx="461768" cy="489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832651A-FD8E-F579-6351-68DF6C804330}"/>
              </a:ext>
            </a:extLst>
          </p:cNvPr>
          <p:cNvSpPr txBox="1"/>
          <p:nvPr/>
        </p:nvSpPr>
        <p:spPr>
          <a:xfrm>
            <a:off x="8046720" y="311858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7D2A55C-4FD6-7814-C98D-A39BA27FC41B}"/>
              </a:ext>
            </a:extLst>
          </p:cNvPr>
          <p:cNvGrpSpPr/>
          <p:nvPr/>
        </p:nvGrpSpPr>
        <p:grpSpPr>
          <a:xfrm>
            <a:off x="6919298" y="2190705"/>
            <a:ext cx="2814806" cy="2675291"/>
            <a:chOff x="4062244" y="2157235"/>
            <a:chExt cx="2410161" cy="2529241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6F60CF7E-88FD-54A0-5D9A-1DC1DD5849D0}"/>
                </a:ext>
              </a:extLst>
            </p:cNvPr>
            <p:cNvGrpSpPr/>
            <p:nvPr/>
          </p:nvGrpSpPr>
          <p:grpSpPr>
            <a:xfrm>
              <a:off x="4062244" y="2157235"/>
              <a:ext cx="2410161" cy="357365"/>
              <a:chOff x="3852694" y="2514600"/>
              <a:chExt cx="2410161" cy="357365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FBFACF64-919F-44F8-E9FE-5117F037B54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b="85950"/>
              <a:stretch/>
            </p:blipFill>
            <p:spPr>
              <a:xfrm>
                <a:off x="3852694" y="2514600"/>
                <a:ext cx="2410161" cy="357365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51CD0B53-C42C-54B4-B100-6FFA1B8E04B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85372" r="4090" b="93370"/>
              <a:stretch/>
            </p:blipFill>
            <p:spPr>
              <a:xfrm>
                <a:off x="4737101" y="2514600"/>
                <a:ext cx="1525754" cy="215900"/>
              </a:xfrm>
              <a:prstGeom prst="rect">
                <a:avLst/>
              </a:prstGeom>
            </p:spPr>
          </p:pic>
        </p:grp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3CA6BF0-5280-32CD-BBC7-CB65A7747F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6168" t="13488" r="4682" b="1"/>
            <a:stretch/>
          </p:blipFill>
          <p:spPr>
            <a:xfrm>
              <a:off x="4946651" y="2486025"/>
              <a:ext cx="1425576" cy="2200451"/>
            </a:xfrm>
            <a:prstGeom prst="rect">
              <a:avLst/>
            </a:prstGeom>
          </p:spPr>
        </p:pic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DC75091F-BD7D-338D-6B43-E7B69CFE49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9532" y="3378343"/>
            <a:ext cx="4763165" cy="647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29173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F91F63-3EAD-20E4-B1AD-288A881B6A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7E9DB4-91A2-D168-8E39-F68B176EB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cap="none" dirty="0"/>
              <a:t>Performance &amp; Memory</a:t>
            </a:r>
            <a:endParaRPr lang="en-US" sz="3200" b="1" cap="none" dirty="0">
              <a:latin typeface="+mj-lt"/>
            </a:endParaRPr>
          </a:p>
        </p:txBody>
      </p:sp>
      <p:pic>
        <p:nvPicPr>
          <p:cNvPr id="4" name="Picture 2" descr="Angular Icon Logo PNG Vector (SVG) Free Download">
            <a:extLst>
              <a:ext uri="{FF2B5EF4-FFF2-40B4-BE49-F238E27FC236}">
                <a16:creationId xmlns:a16="http://schemas.microsoft.com/office/drawing/2014/main" id="{34A213EF-ED70-E13A-1552-F6110A34C3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60642" y="6169268"/>
            <a:ext cx="461768" cy="489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CAD9967-CD02-BE07-CDF8-ECA2123B72B6}"/>
              </a:ext>
            </a:extLst>
          </p:cNvPr>
          <p:cNvSpPr txBox="1"/>
          <p:nvPr/>
        </p:nvSpPr>
        <p:spPr>
          <a:xfrm>
            <a:off x="8046720" y="311858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5390587-39A2-06BD-AC7F-94B1E5DB723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9985"/>
          <a:stretch/>
        </p:blipFill>
        <p:spPr>
          <a:xfrm>
            <a:off x="826657" y="2357120"/>
            <a:ext cx="5269343" cy="3122366"/>
          </a:xfrm>
          <a:prstGeom prst="rect">
            <a:avLst/>
          </a:prstGeom>
        </p:spPr>
      </p:pic>
      <p:pic>
        <p:nvPicPr>
          <p:cNvPr id="5" name="Picture 2" descr="Angular Icon Logo PNG Vector (SVG) Free Download">
            <a:extLst>
              <a:ext uri="{FF2B5EF4-FFF2-40B4-BE49-F238E27FC236}">
                <a16:creationId xmlns:a16="http://schemas.microsoft.com/office/drawing/2014/main" id="{015EF450-8567-2861-CDF5-067E88D69B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79688" y="5900861"/>
            <a:ext cx="361859" cy="383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5B01D75-4CDD-EE96-24AF-90F5943A124D}"/>
              </a:ext>
            </a:extLst>
          </p:cNvPr>
          <p:cNvSpPr txBox="1"/>
          <p:nvPr/>
        </p:nvSpPr>
        <p:spPr>
          <a:xfrm>
            <a:off x="9465767" y="2824177"/>
            <a:ext cx="100814" cy="289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0EEDC248-A218-59B5-C3F6-D50F96270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029" y="1392417"/>
            <a:ext cx="4359138" cy="419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85513A56-6AEC-784A-9E4C-3BC3361FDE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121" r="77280" b="23061"/>
          <a:stretch/>
        </p:blipFill>
        <p:spPr bwMode="auto">
          <a:xfrm>
            <a:off x="7003030" y="3728429"/>
            <a:ext cx="990406" cy="621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3C27913-199C-CE77-75FC-E4C8501056B3}"/>
              </a:ext>
            </a:extLst>
          </p:cNvPr>
          <p:cNvSpPr txBox="1"/>
          <p:nvPr/>
        </p:nvSpPr>
        <p:spPr>
          <a:xfrm>
            <a:off x="3914914" y="5854132"/>
            <a:ext cx="367172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memory leak smell…</a:t>
            </a:r>
            <a:endParaRPr lang="en-US" sz="250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3591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000"/>
                            </p:stCondLst>
                            <p:childTnLst>
                              <p:par>
                                <p:cTn id="8" presetID="3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FFA4CE-75E5-3A1F-4BA7-F413344DBF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A8CBF8-A91D-76D6-0EF0-B8FA0429EC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cap="none" dirty="0"/>
              <a:t>Lighthouse</a:t>
            </a:r>
            <a:endParaRPr lang="en-US" sz="3200" b="1" cap="none" dirty="0">
              <a:latin typeface="+mj-lt"/>
            </a:endParaRPr>
          </a:p>
        </p:txBody>
      </p:sp>
      <p:pic>
        <p:nvPicPr>
          <p:cNvPr id="4" name="Picture 2" descr="Angular Icon Logo PNG Vector (SVG) Free Download">
            <a:extLst>
              <a:ext uri="{FF2B5EF4-FFF2-40B4-BE49-F238E27FC236}">
                <a16:creationId xmlns:a16="http://schemas.microsoft.com/office/drawing/2014/main" id="{6559B702-834F-7859-F447-BD026859AD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60642" y="6169268"/>
            <a:ext cx="461768" cy="489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E3D2D07-2EE2-33ED-6458-D272801DA68F}"/>
              </a:ext>
            </a:extLst>
          </p:cNvPr>
          <p:cNvSpPr txBox="1"/>
          <p:nvPr/>
        </p:nvSpPr>
        <p:spPr>
          <a:xfrm>
            <a:off x="8046720" y="311858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01F214A-3021-70F3-0846-7EBD8F7B75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1413" y="1990051"/>
            <a:ext cx="6513761" cy="417921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FDA0E0D-B482-2051-62B7-392D812EAE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31451" y="2253202"/>
            <a:ext cx="2890358" cy="3118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54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D79817-7B22-49CE-388F-A4B954F10A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D4A0C0-C7A1-B81A-E810-9B0F0512CF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cap="none" dirty="0"/>
              <a:t>Angular Dev Tools</a:t>
            </a:r>
            <a:endParaRPr lang="en-US" sz="3200" b="1" cap="none" dirty="0">
              <a:latin typeface="+mj-lt"/>
            </a:endParaRPr>
          </a:p>
        </p:txBody>
      </p:sp>
      <p:pic>
        <p:nvPicPr>
          <p:cNvPr id="4" name="Picture 2" descr="Angular Icon Logo PNG Vector (SVG) Free Download">
            <a:extLst>
              <a:ext uri="{FF2B5EF4-FFF2-40B4-BE49-F238E27FC236}">
                <a16:creationId xmlns:a16="http://schemas.microsoft.com/office/drawing/2014/main" id="{B823F45B-1DFD-755E-215A-8039E0FA6A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60642" y="6169268"/>
            <a:ext cx="461768" cy="489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51B482E-1FE7-9828-53D4-C23D318CAE5A}"/>
              </a:ext>
            </a:extLst>
          </p:cNvPr>
          <p:cNvSpPr txBox="1"/>
          <p:nvPr/>
        </p:nvSpPr>
        <p:spPr>
          <a:xfrm>
            <a:off x="8046720" y="311858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3850DF9-CBB7-CE2F-2946-B5A587DA90EC}"/>
              </a:ext>
            </a:extLst>
          </p:cNvPr>
          <p:cNvGrpSpPr/>
          <p:nvPr/>
        </p:nvGrpSpPr>
        <p:grpSpPr>
          <a:xfrm>
            <a:off x="1238250" y="2647950"/>
            <a:ext cx="10144125" cy="1990867"/>
            <a:chOff x="1238250" y="2647950"/>
            <a:chExt cx="10144125" cy="1990867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5E33C1B-B73A-F68C-CB98-56046CD213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937" t="2343" r="920"/>
            <a:stretch/>
          </p:blipFill>
          <p:spPr>
            <a:xfrm>
              <a:off x="1238250" y="2647950"/>
              <a:ext cx="10144125" cy="1990867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CE88478-E8D9-25C6-96B1-8F6FFE3B400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65054" t="25418" r="2416" b="60652"/>
            <a:stretch/>
          </p:blipFill>
          <p:spPr>
            <a:xfrm>
              <a:off x="7867650" y="2876549"/>
              <a:ext cx="3362326" cy="2839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5151894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AB67DF-1D98-FE2F-C7E8-5F9C34EC8F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CF654-08CC-936D-6890-6E860CE70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cap="none" dirty="0"/>
              <a:t>Angular Dev Tools</a:t>
            </a:r>
            <a:endParaRPr lang="en-US" sz="3200" b="1" cap="none" dirty="0">
              <a:latin typeface="+mj-lt"/>
            </a:endParaRPr>
          </a:p>
        </p:txBody>
      </p:sp>
      <p:pic>
        <p:nvPicPr>
          <p:cNvPr id="4" name="Picture 2" descr="Angular Icon Logo PNG Vector (SVG) Free Download">
            <a:extLst>
              <a:ext uri="{FF2B5EF4-FFF2-40B4-BE49-F238E27FC236}">
                <a16:creationId xmlns:a16="http://schemas.microsoft.com/office/drawing/2014/main" id="{A3664F97-F390-C3C6-4159-2D988E4FFE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60642" y="6169268"/>
            <a:ext cx="461768" cy="489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FC4EEFF-32F8-850E-0261-3E545427F649}"/>
              </a:ext>
            </a:extLst>
          </p:cNvPr>
          <p:cNvSpPr txBox="1"/>
          <p:nvPr/>
        </p:nvSpPr>
        <p:spPr>
          <a:xfrm>
            <a:off x="8046720" y="311858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A4FF778C-47B3-30B5-177F-DEF594492B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046"/>
          <a:stretch/>
        </p:blipFill>
        <p:spPr bwMode="auto">
          <a:xfrm>
            <a:off x="2448241" y="2042161"/>
            <a:ext cx="7905043" cy="3954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9614B0D8-4414-E806-0542-6A701A9DF2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38" t="13864" r="59831" b="81052"/>
          <a:stretch/>
        </p:blipFill>
        <p:spPr bwMode="auto">
          <a:xfrm>
            <a:off x="4419600" y="2727960"/>
            <a:ext cx="1203960" cy="251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1186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E38421-18AB-00C7-8942-CC1753EE31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DE6705-A7E8-ACCF-0CF7-28DE8D67D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cap="none" dirty="0"/>
              <a:t>Dependency management</a:t>
            </a:r>
            <a:endParaRPr lang="en-US" sz="3200" b="1" cap="none" dirty="0">
              <a:latin typeface="+mj-lt"/>
            </a:endParaRPr>
          </a:p>
        </p:txBody>
      </p:sp>
      <p:pic>
        <p:nvPicPr>
          <p:cNvPr id="4" name="Picture 2" descr="Angular Icon Logo PNG Vector (SVG) Free Download">
            <a:extLst>
              <a:ext uri="{FF2B5EF4-FFF2-40B4-BE49-F238E27FC236}">
                <a16:creationId xmlns:a16="http://schemas.microsoft.com/office/drawing/2014/main" id="{46940900-0385-D3FC-A436-F19DB4CAA3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60642" y="6169268"/>
            <a:ext cx="461768" cy="489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ED9E106-0745-B2F2-3905-46160337F304}"/>
              </a:ext>
            </a:extLst>
          </p:cNvPr>
          <p:cNvSpPr txBox="1"/>
          <p:nvPr/>
        </p:nvSpPr>
        <p:spPr>
          <a:xfrm>
            <a:off x="8046720" y="311858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BB0AC8-42FD-F958-F9C9-B37C2E63ECA5}"/>
              </a:ext>
            </a:extLst>
          </p:cNvPr>
          <p:cNvSpPr txBox="1"/>
          <p:nvPr/>
        </p:nvSpPr>
        <p:spPr>
          <a:xfrm>
            <a:off x="538480" y="2552114"/>
            <a:ext cx="50818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Do you really need it?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DBF16E-FF58-A46E-0C76-BF21F1321037}"/>
              </a:ext>
            </a:extLst>
          </p:cNvPr>
          <p:cNvSpPr txBox="1"/>
          <p:nvPr/>
        </p:nvSpPr>
        <p:spPr>
          <a:xfrm>
            <a:off x="7077464" y="3347861"/>
            <a:ext cx="27959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Is it used?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C411D9-D357-0AB7-150F-C034043DE054}"/>
              </a:ext>
            </a:extLst>
          </p:cNvPr>
          <p:cNvSpPr txBox="1"/>
          <p:nvPr/>
        </p:nvSpPr>
        <p:spPr>
          <a:xfrm>
            <a:off x="2523173" y="4848681"/>
            <a:ext cx="595227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Is it up to date?</a:t>
            </a:r>
          </a:p>
        </p:txBody>
      </p:sp>
    </p:spTree>
    <p:extLst>
      <p:ext uri="{BB962C8B-B14F-4D97-AF65-F5344CB8AC3E}">
        <p14:creationId xmlns:p14="http://schemas.microsoft.com/office/powerpoint/2010/main" val="2651604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5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250"/>
                            </p:stCondLst>
                            <p:childTnLst>
                              <p:par>
                                <p:cTn id="13" presetID="2" presetClass="entr" presetSubtype="4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AABAA2-F716-5A52-7126-511601B673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B6638-A65D-A64F-7309-29DDA28C9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cap="none" dirty="0"/>
              <a:t>Dependency management</a:t>
            </a:r>
            <a:endParaRPr lang="en-US" sz="3200" b="1" cap="none" dirty="0">
              <a:latin typeface="+mj-lt"/>
            </a:endParaRPr>
          </a:p>
        </p:txBody>
      </p:sp>
      <p:pic>
        <p:nvPicPr>
          <p:cNvPr id="4" name="Picture 2" descr="Angular Icon Logo PNG Vector (SVG) Free Download">
            <a:extLst>
              <a:ext uri="{FF2B5EF4-FFF2-40B4-BE49-F238E27FC236}">
                <a16:creationId xmlns:a16="http://schemas.microsoft.com/office/drawing/2014/main" id="{9209BD9B-65CF-AE62-C791-FC646816E4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60642" y="6169268"/>
            <a:ext cx="461768" cy="489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1C2F420-6834-16A6-C1F7-E18210113544}"/>
              </a:ext>
            </a:extLst>
          </p:cNvPr>
          <p:cNvSpPr txBox="1"/>
          <p:nvPr/>
        </p:nvSpPr>
        <p:spPr>
          <a:xfrm>
            <a:off x="8046720" y="311858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DD209FD-CFFF-3E83-2071-E3E6476F22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8812" y="1757822"/>
            <a:ext cx="3913188" cy="465619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4F09310-F080-86FA-F46D-2910AF214745}"/>
              </a:ext>
            </a:extLst>
          </p:cNvPr>
          <p:cNvSpPr txBox="1"/>
          <p:nvPr/>
        </p:nvSpPr>
        <p:spPr>
          <a:xfrm>
            <a:off x="1141413" y="2514599"/>
            <a:ext cx="6728059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err="1">
                <a:latin typeface="Century Gothic" panose="020B0502020202020204" pitchFamily="34" charset="0"/>
              </a:rPr>
              <a:t>npm</a:t>
            </a:r>
            <a:r>
              <a:rPr lang="en-US" sz="2500" dirty="0">
                <a:latin typeface="Century Gothic" panose="020B0502020202020204" pitchFamily="34" charset="0"/>
              </a:rPr>
              <a:t> </a:t>
            </a:r>
            <a:r>
              <a:rPr lang="en-US" sz="2500" dirty="0" err="1">
                <a:latin typeface="Century Gothic" panose="020B0502020202020204" pitchFamily="34" charset="0"/>
              </a:rPr>
              <a:t>i</a:t>
            </a:r>
            <a:r>
              <a:rPr lang="en-US" sz="2500" dirty="0">
                <a:latin typeface="Century Gothic" panose="020B0502020202020204" pitchFamily="34" charset="0"/>
              </a:rPr>
              <a:t>  -D </a:t>
            </a:r>
            <a:r>
              <a:rPr lang="en-US" sz="2500" dirty="0" err="1">
                <a:latin typeface="Century Gothic" panose="020B0502020202020204" pitchFamily="34" charset="0"/>
              </a:rPr>
              <a:t>depcheck</a:t>
            </a:r>
            <a:endParaRPr lang="en-US" sz="2500" dirty="0">
              <a:latin typeface="Century Gothic" panose="020B0502020202020204" pitchFamily="34" charset="0"/>
            </a:endParaRPr>
          </a:p>
          <a:p>
            <a:endParaRPr lang="en-US" sz="2500" dirty="0">
              <a:latin typeface="Century Gothic" panose="020B0502020202020204" pitchFamily="34" charset="0"/>
            </a:endParaRPr>
          </a:p>
          <a:p>
            <a:r>
              <a:rPr lang="en-US" sz="2500" dirty="0" err="1">
                <a:latin typeface="Century Gothic" panose="020B0502020202020204" pitchFamily="34" charset="0"/>
              </a:rPr>
              <a:t>npm</a:t>
            </a:r>
            <a:r>
              <a:rPr lang="en-US" sz="2500" dirty="0">
                <a:latin typeface="Century Gothic" panose="020B0502020202020204" pitchFamily="34" charset="0"/>
              </a:rPr>
              <a:t> </a:t>
            </a:r>
            <a:r>
              <a:rPr lang="en-US" sz="2500" dirty="0" err="1">
                <a:latin typeface="Century Gothic" panose="020B0502020202020204" pitchFamily="34" charset="0"/>
              </a:rPr>
              <a:t>i</a:t>
            </a:r>
            <a:r>
              <a:rPr lang="en-US" sz="2500" dirty="0">
                <a:latin typeface="Century Gothic" panose="020B0502020202020204" pitchFamily="34" charset="0"/>
              </a:rPr>
              <a:t>  -D dependency-cruiser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22AE3D-EE42-4AE1-73FE-2D029D68A3D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51" t="24764" r="4933" b="53471"/>
          <a:stretch/>
        </p:blipFill>
        <p:spPr>
          <a:xfrm>
            <a:off x="7085169" y="2910841"/>
            <a:ext cx="3643791" cy="1013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628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644298-B3EA-2969-86FA-83FCC917EA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CD6996-661D-FDD5-A442-6E76EC832F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cap="none" dirty="0">
                <a:latin typeface="+mj-lt"/>
              </a:rPr>
              <a:t>B</a:t>
            </a:r>
            <a:r>
              <a:rPr lang="en-US" b="1" cap="none" dirty="0"/>
              <a:t>undle Analysis</a:t>
            </a:r>
            <a:endParaRPr lang="en-US" sz="3200" b="1" cap="none" dirty="0">
              <a:latin typeface="+mj-lt"/>
            </a:endParaRPr>
          </a:p>
        </p:txBody>
      </p:sp>
      <p:pic>
        <p:nvPicPr>
          <p:cNvPr id="4" name="Picture 2" descr="Angular Icon Logo PNG Vector (SVG) Free Download">
            <a:extLst>
              <a:ext uri="{FF2B5EF4-FFF2-40B4-BE49-F238E27FC236}">
                <a16:creationId xmlns:a16="http://schemas.microsoft.com/office/drawing/2014/main" id="{64617197-7B22-BFC9-FBBC-87E3FEF717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60642" y="6169268"/>
            <a:ext cx="461768" cy="489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91192C6-A490-1BBE-EE65-8CC00446F15F}"/>
              </a:ext>
            </a:extLst>
          </p:cNvPr>
          <p:cNvSpPr txBox="1"/>
          <p:nvPr/>
        </p:nvSpPr>
        <p:spPr>
          <a:xfrm>
            <a:off x="8046720" y="311858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9218" name="Picture 2" descr="webpack bundle analyzer zoomable treemap">
            <a:extLst>
              <a:ext uri="{FF2B5EF4-FFF2-40B4-BE49-F238E27FC236}">
                <a16:creationId xmlns:a16="http://schemas.microsoft.com/office/drawing/2014/main" id="{B6AC1BA1-D2EC-E410-280F-F84387364F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9687" y="1848412"/>
            <a:ext cx="6689445" cy="4029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8141077-9668-AC73-63B0-7A5BC01CF736}"/>
              </a:ext>
            </a:extLst>
          </p:cNvPr>
          <p:cNvSpPr txBox="1"/>
          <p:nvPr/>
        </p:nvSpPr>
        <p:spPr>
          <a:xfrm>
            <a:off x="2730381" y="6060652"/>
            <a:ext cx="67280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0" i="0" dirty="0" err="1">
                <a:effectLst/>
                <a:latin typeface="Consolas" panose="020B0609020204030204" pitchFamily="49" charset="0"/>
              </a:rPr>
              <a:t>npm</a:t>
            </a:r>
            <a:r>
              <a:rPr lang="en-US" sz="2800" b="0" i="0" dirty="0">
                <a:effectLst/>
                <a:latin typeface="Consolas" panose="020B0609020204030204" pitchFamily="49" charset="0"/>
              </a:rPr>
              <a:t> </a:t>
            </a:r>
            <a:r>
              <a:rPr lang="en-US" sz="2800" b="0" i="0" dirty="0" err="1">
                <a:effectLst/>
                <a:latin typeface="Consolas" panose="020B0609020204030204" pitchFamily="49" charset="0"/>
              </a:rPr>
              <a:t>i</a:t>
            </a:r>
            <a:r>
              <a:rPr lang="en-US" sz="2800" b="0" i="0" dirty="0">
                <a:effectLst/>
                <a:latin typeface="Consolas" panose="020B0609020204030204" pitchFamily="49" charset="0"/>
              </a:rPr>
              <a:t> -D webpack-bundle-analyzer</a:t>
            </a:r>
            <a:endParaRPr lang="en-US" sz="250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60444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BA2964-6D86-1971-AA40-106950041D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C40751-AB9C-611C-AADC-8EE4F56911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166085"/>
            <a:ext cx="9905998" cy="1905000"/>
          </a:xfrm>
        </p:spPr>
        <p:txBody>
          <a:bodyPr>
            <a:normAutofit/>
          </a:bodyPr>
          <a:lstStyle/>
          <a:p>
            <a:pPr algn="ctr"/>
            <a:r>
              <a:rPr lang="en-US" b="1" cap="none" dirty="0"/>
              <a:t>main.js</a:t>
            </a:r>
            <a:endParaRPr lang="en-US" sz="3200" b="1" cap="none" dirty="0">
              <a:latin typeface="+mj-lt"/>
            </a:endParaRPr>
          </a:p>
        </p:txBody>
      </p:sp>
      <p:pic>
        <p:nvPicPr>
          <p:cNvPr id="4" name="Picture 2" descr="Angular Icon Logo PNG Vector (SVG) Free Download">
            <a:extLst>
              <a:ext uri="{FF2B5EF4-FFF2-40B4-BE49-F238E27FC236}">
                <a16:creationId xmlns:a16="http://schemas.microsoft.com/office/drawing/2014/main" id="{B2CABE2B-4F79-6124-C0AE-27A2738B2B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60642" y="6169268"/>
            <a:ext cx="461768" cy="489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B6DBA2B-A17F-9394-A9B6-6EDEC878C563}"/>
              </a:ext>
            </a:extLst>
          </p:cNvPr>
          <p:cNvSpPr txBox="1"/>
          <p:nvPr/>
        </p:nvSpPr>
        <p:spPr>
          <a:xfrm>
            <a:off x="8046720" y="311858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70203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8CAB0F-DBA9-1F97-50F6-BB0429A649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9D60DE-7F32-316A-B4C7-2B94F07B2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cap="none" dirty="0"/>
              <a:t>Summing up!</a:t>
            </a:r>
            <a:endParaRPr lang="en-US" sz="3200" b="1" cap="none" dirty="0">
              <a:latin typeface="+mj-lt"/>
            </a:endParaRPr>
          </a:p>
        </p:txBody>
      </p:sp>
      <p:pic>
        <p:nvPicPr>
          <p:cNvPr id="4" name="Picture 2" descr="Angular Icon Logo PNG Vector (SVG) Free Download">
            <a:extLst>
              <a:ext uri="{FF2B5EF4-FFF2-40B4-BE49-F238E27FC236}">
                <a16:creationId xmlns:a16="http://schemas.microsoft.com/office/drawing/2014/main" id="{6552BB24-1F1F-28FC-8993-062DDB3986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60642" y="6169268"/>
            <a:ext cx="461768" cy="489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99701D5-7701-6297-48AB-2CF7B0184856}"/>
              </a:ext>
            </a:extLst>
          </p:cNvPr>
          <p:cNvSpPr txBox="1"/>
          <p:nvPr/>
        </p:nvSpPr>
        <p:spPr>
          <a:xfrm>
            <a:off x="1141413" y="2514599"/>
            <a:ext cx="6728059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latin typeface="Century Gothic" panose="020B0502020202020204" pitchFamily="34" charset="0"/>
              </a:rPr>
              <a:t>Code splitting techniques</a:t>
            </a:r>
          </a:p>
          <a:p>
            <a:endParaRPr lang="en-US" sz="2500" dirty="0">
              <a:latin typeface="Century Gothic" panose="020B0502020202020204" pitchFamily="34" charset="0"/>
            </a:endParaRPr>
          </a:p>
          <a:p>
            <a:r>
              <a:rPr lang="en-US" sz="2500" dirty="0">
                <a:latin typeface="Century Gothic" panose="020B0502020202020204" pitchFamily="34" charset="0"/>
              </a:rPr>
              <a:t>Best runtime practices</a:t>
            </a:r>
          </a:p>
          <a:p>
            <a:endParaRPr lang="en-US" sz="2500" dirty="0">
              <a:latin typeface="Century Gothic" panose="020B0502020202020204" pitchFamily="34" charset="0"/>
            </a:endParaRPr>
          </a:p>
          <a:p>
            <a:r>
              <a:rPr lang="en-US" sz="2500" dirty="0">
                <a:latin typeface="Century Gothic" panose="020B0502020202020204" pitchFamily="34" charset="0"/>
              </a:rPr>
              <a:t>Use of available tools</a:t>
            </a:r>
          </a:p>
          <a:p>
            <a:endParaRPr lang="en-US" sz="2500" dirty="0">
              <a:latin typeface="Century Gothic" panose="020B0502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D9C97B-85C5-305F-1D0A-ACC0AB2FCE37}"/>
              </a:ext>
            </a:extLst>
          </p:cNvPr>
          <p:cNvSpPr txBox="1"/>
          <p:nvPr/>
        </p:nvSpPr>
        <p:spPr>
          <a:xfrm>
            <a:off x="8046720" y="311858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2" descr="Usain Bolt: now you see him, soon you won't… | Usain Bolt | The Guardian">
            <a:extLst>
              <a:ext uri="{FF2B5EF4-FFF2-40B4-BE49-F238E27FC236}">
                <a16:creationId xmlns:a16="http://schemas.microsoft.com/office/drawing/2014/main" id="{01499438-0674-B191-3701-0D3B53ACD5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3383" y="1764373"/>
            <a:ext cx="4399280" cy="4399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hought Bubble: Cloud 6">
            <a:extLst>
              <a:ext uri="{FF2B5EF4-FFF2-40B4-BE49-F238E27FC236}">
                <a16:creationId xmlns:a16="http://schemas.microsoft.com/office/drawing/2014/main" id="{F50784F2-8CB6-EE12-6A9E-9D461973BC08}"/>
              </a:ext>
            </a:extLst>
          </p:cNvPr>
          <p:cNvSpPr/>
          <p:nvPr/>
        </p:nvSpPr>
        <p:spPr>
          <a:xfrm>
            <a:off x="8439134" y="199225"/>
            <a:ext cx="3614367" cy="1565148"/>
          </a:xfrm>
          <a:prstGeom prst="cloudCallout">
            <a:avLst>
              <a:gd name="adj1" fmla="val -60523"/>
              <a:gd name="adj2" fmla="val 77431"/>
            </a:avLst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>
                <a:solidFill>
                  <a:schemeClr val="bg1"/>
                </a:solidFill>
              </a:rPr>
              <a:t>DAMN I AM FAST</a:t>
            </a:r>
          </a:p>
        </p:txBody>
      </p:sp>
    </p:spTree>
    <p:extLst>
      <p:ext uri="{BB962C8B-B14F-4D97-AF65-F5344CB8AC3E}">
        <p14:creationId xmlns:p14="http://schemas.microsoft.com/office/powerpoint/2010/main" val="73758716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628331-FC05-A122-8A55-86EB422610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57BC3-5E8B-32D7-A452-EE02DD5FC4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73088" y="609601"/>
            <a:ext cx="11277098" cy="3200400"/>
          </a:xfrm>
        </p:spPr>
        <p:txBody>
          <a:bodyPr>
            <a:normAutofit/>
          </a:bodyPr>
          <a:lstStyle/>
          <a:p>
            <a:pPr algn="l"/>
            <a:r>
              <a:rPr lang="en-GB" sz="6600" b="1" cap="none" dirty="0"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Thank you!</a:t>
            </a:r>
            <a:endParaRPr lang="en-US" sz="6600" b="1" cap="none" dirty="0">
              <a:effectLst>
                <a:glow rad="38100">
                  <a:schemeClr val="bg1">
                    <a:lumMod val="65000"/>
                    <a:lumOff val="35000"/>
                    <a:alpha val="40000"/>
                  </a:schemeClr>
                </a:glow>
                <a:outerShdw blurRad="28575" dist="38100" dir="14040000" algn="tl" rotWithShape="0">
                  <a:srgbClr val="000000">
                    <a:alpha val="25000"/>
                  </a:srgbClr>
                </a:outerShdw>
              </a:effectLst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E1FF519-3A35-8152-084D-F70F7EB540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0574" y="3886200"/>
            <a:ext cx="9976660" cy="1905000"/>
          </a:xfrm>
        </p:spPr>
        <p:txBody>
          <a:bodyPr/>
          <a:lstStyle/>
          <a:p>
            <a:pPr algn="l"/>
            <a:r>
              <a:rPr lang="en-US" spc="300" dirty="0"/>
              <a:t>		                      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03B19A7-A291-3C7B-3C89-82FF44ECF03C}"/>
              </a:ext>
            </a:extLst>
          </p:cNvPr>
          <p:cNvGrpSpPr/>
          <p:nvPr/>
        </p:nvGrpSpPr>
        <p:grpSpPr>
          <a:xfrm>
            <a:off x="2967020" y="3973347"/>
            <a:ext cx="1342461" cy="303508"/>
            <a:chOff x="1807321" y="4541227"/>
            <a:chExt cx="2022262" cy="457200"/>
          </a:xfrm>
        </p:grpSpPr>
        <p:pic>
          <p:nvPicPr>
            <p:cNvPr id="2056" name="Picture 8" descr="linkedin&quot; Icon - Download for free – Iconduck">
              <a:extLst>
                <a:ext uri="{FF2B5EF4-FFF2-40B4-BE49-F238E27FC236}">
                  <a16:creationId xmlns:a16="http://schemas.microsoft.com/office/drawing/2014/main" id="{C1182796-57AE-3AF7-426E-67021FC6AE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07321" y="4541227"/>
              <a:ext cx="457200" cy="457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4" name="Picture 16" descr="Discord Logo, symbol, meaning, history, PNG, brand">
              <a:extLst>
                <a:ext uri="{FF2B5EF4-FFF2-40B4-BE49-F238E27FC236}">
                  <a16:creationId xmlns:a16="http://schemas.microsoft.com/office/drawing/2014/main" id="{F4978570-FFF3-3417-2B47-EEBA53F670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16783" y="4541227"/>
              <a:ext cx="812800" cy="457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72" name="Picture 24" descr="Github, logo icon - Free download on Iconfinder">
              <a:extLst>
                <a:ext uri="{FF2B5EF4-FFF2-40B4-BE49-F238E27FC236}">
                  <a16:creationId xmlns:a16="http://schemas.microsoft.com/office/drawing/2014/main" id="{69DE1D40-96D7-7195-BF40-4E21957B22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37358" y="4541227"/>
              <a:ext cx="457200" cy="457200"/>
            </a:xfrm>
            <a:prstGeom prst="rect">
              <a:avLst/>
            </a:prstGeom>
            <a:noFill/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4CFB185C-8C24-6537-9DD4-DFB0FE2C01EB}"/>
              </a:ext>
            </a:extLst>
          </p:cNvPr>
          <p:cNvSpPr txBox="1"/>
          <p:nvPr/>
        </p:nvSpPr>
        <p:spPr>
          <a:xfrm>
            <a:off x="6986021" y="4189075"/>
            <a:ext cx="445928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github.com</a:t>
            </a:r>
          </a:p>
          <a:p>
            <a:pPr algn="ctr"/>
            <a:r>
              <a:rPr lang="en-US" dirty="0" err="1"/>
              <a:t>petrosmel</a:t>
            </a:r>
            <a:r>
              <a:rPr lang="en-US" dirty="0"/>
              <a:t>/angular-athens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2225DF6-6133-DF2E-7DC4-0204D332C4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55215" y="1870946"/>
            <a:ext cx="2120900" cy="21209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CAADB9F-0109-43D0-2A1C-923CC0B621A9}"/>
              </a:ext>
            </a:extLst>
          </p:cNvPr>
          <p:cNvSpPr txBox="1"/>
          <p:nvPr/>
        </p:nvSpPr>
        <p:spPr>
          <a:xfrm>
            <a:off x="4207881" y="3926840"/>
            <a:ext cx="61264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latin typeface="Century Gothic" panose="020B0502020202020204" pitchFamily="34" charset="0"/>
              </a:rPr>
              <a:t>petrosmel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78970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565D32-1228-A76A-B9C5-7CC32F29AC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97AB6A-4AD7-5625-55F3-0B71795D0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cap="none" dirty="0">
                <a:latin typeface="+mj-lt"/>
              </a:rPr>
              <a:t>Why speed really matters</a:t>
            </a:r>
            <a:endParaRPr lang="en-US" sz="3500" b="1" cap="none" dirty="0"/>
          </a:p>
        </p:txBody>
      </p:sp>
      <p:pic>
        <p:nvPicPr>
          <p:cNvPr id="4" name="Picture 2" descr="Angular Icon Logo PNG Vector (SVG) Free Download">
            <a:extLst>
              <a:ext uri="{FF2B5EF4-FFF2-40B4-BE49-F238E27FC236}">
                <a16:creationId xmlns:a16="http://schemas.microsoft.com/office/drawing/2014/main" id="{3E205824-4668-FBFD-6904-91813E1546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60642" y="6169268"/>
            <a:ext cx="461768" cy="489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9BB62CA-54E5-0BA0-8146-8AB15FCC90EE}"/>
              </a:ext>
            </a:extLst>
          </p:cNvPr>
          <p:cNvSpPr txBox="1"/>
          <p:nvPr/>
        </p:nvSpPr>
        <p:spPr>
          <a:xfrm>
            <a:off x="1141413" y="2514599"/>
            <a:ext cx="6728059" cy="2785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User Experience – Initial load - TTFB</a:t>
            </a:r>
          </a:p>
          <a:p>
            <a:r>
              <a:rPr lang="en-US" sz="2500" dirty="0"/>
              <a:t>Convention rate</a:t>
            </a:r>
          </a:p>
          <a:p>
            <a:r>
              <a:rPr lang="en-US" sz="2500" dirty="0"/>
              <a:t>Mobile Performance – Bandwidth </a:t>
            </a:r>
          </a:p>
          <a:p>
            <a:r>
              <a:rPr lang="en-US" sz="2500" dirty="0"/>
              <a:t>SEO – Speed is a ranking factor</a:t>
            </a:r>
          </a:p>
          <a:p>
            <a:r>
              <a:rPr lang="en-US" sz="2500" dirty="0"/>
              <a:t>Server overload – Save resources</a:t>
            </a:r>
          </a:p>
          <a:p>
            <a:r>
              <a:rPr lang="en-US" sz="2500" dirty="0"/>
              <a:t>Accessibility</a:t>
            </a:r>
          </a:p>
          <a:p>
            <a:r>
              <a:rPr lang="en-US" sz="2500" dirty="0"/>
              <a:t>NBU (Next-Billion-Users)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279186-34B1-910F-8DBF-50F16EFD26C4}"/>
              </a:ext>
            </a:extLst>
          </p:cNvPr>
          <p:cNvSpPr txBox="1"/>
          <p:nvPr/>
        </p:nvSpPr>
        <p:spPr>
          <a:xfrm>
            <a:off x="8046720" y="311858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69A444F-92A4-450D-1EA4-F334DA40D08B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869472" y="1713328"/>
            <a:ext cx="1306688" cy="130668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FEA870C3-CC39-2135-6E70-2D087F461026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084271" y="609600"/>
            <a:ext cx="1681576" cy="1681576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DB9FB093-C6B7-E2E6-020C-9F89D673704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412506" y="3322009"/>
            <a:ext cx="1453158" cy="1453158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49D964D6-CCB0-2C91-1F3C-2B96D0A16DA6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bright="70000" contrast="-70000"/>
          </a:blip>
          <a:stretch>
            <a:fillRect/>
          </a:stretch>
        </p:blipFill>
        <p:spPr>
          <a:xfrm>
            <a:off x="7205006" y="5284697"/>
            <a:ext cx="1317810" cy="1317810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D78D5CD4-C8EB-5ED0-2172-2B6FA30AB652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093443" y="3322008"/>
            <a:ext cx="2672403" cy="2672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997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A68FBD-2621-08E8-3D4B-24DC9856CA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C6C63-02D0-1808-2D8D-70E20BA5F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cap="none" dirty="0">
                <a:latin typeface="+mj-lt"/>
              </a:rPr>
              <a:t>NBU (Next-Billion-Users)</a:t>
            </a:r>
          </a:p>
        </p:txBody>
      </p:sp>
      <p:pic>
        <p:nvPicPr>
          <p:cNvPr id="4" name="Picture 2" descr="Angular Icon Logo PNG Vector (SVG) Free Download">
            <a:extLst>
              <a:ext uri="{FF2B5EF4-FFF2-40B4-BE49-F238E27FC236}">
                <a16:creationId xmlns:a16="http://schemas.microsoft.com/office/drawing/2014/main" id="{624E644C-E89F-DACC-74A4-8E6BA99FFE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60642" y="6169268"/>
            <a:ext cx="461768" cy="489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3973569-9962-1772-47D6-A2417548FB78}"/>
              </a:ext>
            </a:extLst>
          </p:cNvPr>
          <p:cNvSpPr txBox="1"/>
          <p:nvPr/>
        </p:nvSpPr>
        <p:spPr>
          <a:xfrm>
            <a:off x="8046720" y="311858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E61A391-FD2D-8516-3DB2-9B41A8CD6A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8642427"/>
              </p:ext>
            </p:extLst>
          </p:nvPr>
        </p:nvGraphicFramePr>
        <p:xfrm>
          <a:off x="1149464" y="2091298"/>
          <a:ext cx="9889895" cy="40779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1776">
                  <a:extLst>
                    <a:ext uri="{9D8B030D-6E8A-4147-A177-3AD203B41FA5}">
                      <a16:colId xmlns:a16="http://schemas.microsoft.com/office/drawing/2014/main" val="3109608799"/>
                    </a:ext>
                  </a:extLst>
                </a:gridCol>
                <a:gridCol w="3790238">
                  <a:extLst>
                    <a:ext uri="{9D8B030D-6E8A-4147-A177-3AD203B41FA5}">
                      <a16:colId xmlns:a16="http://schemas.microsoft.com/office/drawing/2014/main" val="379958179"/>
                    </a:ext>
                  </a:extLst>
                </a:gridCol>
                <a:gridCol w="2639301">
                  <a:extLst>
                    <a:ext uri="{9D8B030D-6E8A-4147-A177-3AD203B41FA5}">
                      <a16:colId xmlns:a16="http://schemas.microsoft.com/office/drawing/2014/main" val="1162188859"/>
                    </a:ext>
                  </a:extLst>
                </a:gridCol>
                <a:gridCol w="2608580">
                  <a:extLst>
                    <a:ext uri="{9D8B030D-6E8A-4147-A177-3AD203B41FA5}">
                      <a16:colId xmlns:a16="http://schemas.microsoft.com/office/drawing/2014/main" val="26364504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fontAlgn="ctr" latinLnBrk="0"/>
                      <a:r>
                        <a:rPr lang="en-US" b="1">
                          <a:effectLst/>
                        </a:rPr>
                        <a:t>Rank</a:t>
                      </a:r>
                    </a:p>
                  </a:txBody>
                  <a:tcPr marL="117119" marR="117119" marT="47625" marB="47625" anchor="ctr"/>
                </a:tc>
                <a:tc>
                  <a:txBody>
                    <a:bodyPr/>
                    <a:lstStyle/>
                    <a:p>
                      <a:pPr algn="l" fontAlgn="ctr" latinLnBrk="0"/>
                      <a:r>
                        <a:rPr lang="en-US" b="1" dirty="0">
                          <a:effectLst/>
                        </a:rPr>
                        <a:t>Country / Territory</a:t>
                      </a:r>
                    </a:p>
                  </a:txBody>
                  <a:tcPr marL="117119" marR="117119" marT="47625" marB="47625" anchor="ctr"/>
                </a:tc>
                <a:tc>
                  <a:txBody>
                    <a:bodyPr/>
                    <a:lstStyle/>
                    <a:p>
                      <a:pPr algn="l" fontAlgn="ctr" latinLnBrk="0"/>
                      <a:r>
                        <a:rPr lang="en-US" b="1" dirty="0">
                          <a:effectLst/>
                        </a:rPr>
                        <a:t>Unconnected People</a:t>
                      </a:r>
                    </a:p>
                  </a:txBody>
                  <a:tcPr marL="117119" marR="117119" marT="47625" marB="47625" anchor="ctr"/>
                </a:tc>
                <a:tc>
                  <a:txBody>
                    <a:bodyPr/>
                    <a:lstStyle/>
                    <a:p>
                      <a:pPr algn="l" fontAlgn="ctr" latinLnBrk="0"/>
                      <a:r>
                        <a:rPr lang="en-US" b="1">
                          <a:effectLst/>
                        </a:rPr>
                        <a:t>% of Population</a:t>
                      </a:r>
                    </a:p>
                  </a:txBody>
                  <a:tcPr marL="117119" marR="117119" marT="47625" marB="47625" anchor="ctr"/>
                </a:tc>
                <a:extLst>
                  <a:ext uri="{0D108BD9-81ED-4DB2-BD59-A6C34878D82A}">
                    <a16:rowId xmlns:a16="http://schemas.microsoft.com/office/drawing/2014/main" val="34070815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 b="1" dirty="0">
                          <a:effectLst/>
                        </a:rPr>
                        <a:t>1</a:t>
                      </a:r>
                    </a:p>
                  </a:txBody>
                  <a:tcPr marL="117119" marR="117119" marT="47625" marB="47625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b="1">
                          <a:effectLst/>
                        </a:rPr>
                        <a:t>India</a:t>
                      </a:r>
                    </a:p>
                  </a:txBody>
                  <a:tcPr marL="117119" marR="117119" marT="47625" marB="47625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b="1" dirty="0">
                          <a:effectLst/>
                        </a:rPr>
                        <a:t>685,591,071</a:t>
                      </a:r>
                    </a:p>
                  </a:txBody>
                  <a:tcPr marL="117119" marR="117119" marT="47625" marB="47625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b="1" dirty="0">
                          <a:effectLst/>
                        </a:rPr>
                        <a:t>50%</a:t>
                      </a:r>
                    </a:p>
                  </a:txBody>
                  <a:tcPr marL="117119" marR="117119" marT="47625" marB="47625"/>
                </a:tc>
                <a:extLst>
                  <a:ext uri="{0D108BD9-81ED-4DB2-BD59-A6C34878D82A}">
                    <a16:rowId xmlns:a16="http://schemas.microsoft.com/office/drawing/2014/main" val="26691301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 b="1" dirty="0">
                          <a:effectLst/>
                        </a:rPr>
                        <a:t>2</a:t>
                      </a:r>
                    </a:p>
                  </a:txBody>
                  <a:tcPr marL="117119" marR="117119" marT="47625" marB="47625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b="1">
                          <a:effectLst/>
                        </a:rPr>
                        <a:t>China</a:t>
                      </a:r>
                    </a:p>
                  </a:txBody>
                  <a:tcPr marL="117119" marR="117119" marT="47625" marB="47625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b="1" dirty="0">
                          <a:effectLst/>
                        </a:rPr>
                        <a:t>582,063,733</a:t>
                      </a:r>
                    </a:p>
                  </a:txBody>
                  <a:tcPr marL="117119" marR="117119" marT="47625" marB="47625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b="1">
                          <a:effectLst/>
                        </a:rPr>
                        <a:t>41%</a:t>
                      </a:r>
                    </a:p>
                  </a:txBody>
                  <a:tcPr marL="117119" marR="117119" marT="47625" marB="47625"/>
                </a:tc>
                <a:extLst>
                  <a:ext uri="{0D108BD9-81ED-4DB2-BD59-A6C34878D82A}">
                    <a16:rowId xmlns:a16="http://schemas.microsoft.com/office/drawing/2014/main" val="18494009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 b="1" dirty="0">
                          <a:effectLst/>
                        </a:rPr>
                        <a:t>3</a:t>
                      </a:r>
                    </a:p>
                  </a:txBody>
                  <a:tcPr marL="117119" marR="117119" marT="47625" marB="47625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b="1">
                          <a:effectLst/>
                        </a:rPr>
                        <a:t>Pakistan</a:t>
                      </a:r>
                    </a:p>
                  </a:txBody>
                  <a:tcPr marL="117119" marR="117119" marT="47625" marB="47625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b="1" dirty="0">
                          <a:effectLst/>
                        </a:rPr>
                        <a:t>142,347,735</a:t>
                      </a:r>
                    </a:p>
                  </a:txBody>
                  <a:tcPr marL="117119" marR="117119" marT="47625" marB="47625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b="1">
                          <a:effectLst/>
                        </a:rPr>
                        <a:t>65%</a:t>
                      </a:r>
                    </a:p>
                  </a:txBody>
                  <a:tcPr marL="117119" marR="117119" marT="47625" marB="47625"/>
                </a:tc>
                <a:extLst>
                  <a:ext uri="{0D108BD9-81ED-4DB2-BD59-A6C34878D82A}">
                    <a16:rowId xmlns:a16="http://schemas.microsoft.com/office/drawing/2014/main" val="4566521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 b="1">
                          <a:effectLst/>
                        </a:rPr>
                        <a:t>4</a:t>
                      </a:r>
                    </a:p>
                  </a:txBody>
                  <a:tcPr marL="117119" marR="117119" marT="47625" marB="47625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b="1" dirty="0">
                          <a:effectLst/>
                        </a:rPr>
                        <a:t>Nigeria</a:t>
                      </a:r>
                    </a:p>
                  </a:txBody>
                  <a:tcPr marL="117119" marR="117119" marT="47625" marB="47625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b="1" dirty="0">
                          <a:effectLst/>
                        </a:rPr>
                        <a:t>118,059,925</a:t>
                      </a:r>
                    </a:p>
                  </a:txBody>
                  <a:tcPr marL="117119" marR="117119" marT="47625" marB="47625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b="1">
                          <a:effectLst/>
                        </a:rPr>
                        <a:t>58%</a:t>
                      </a:r>
                    </a:p>
                  </a:txBody>
                  <a:tcPr marL="117119" marR="117119" marT="47625" marB="47625"/>
                </a:tc>
                <a:extLst>
                  <a:ext uri="{0D108BD9-81ED-4DB2-BD59-A6C34878D82A}">
                    <a16:rowId xmlns:a16="http://schemas.microsoft.com/office/drawing/2014/main" val="25133789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 b="1">
                          <a:effectLst/>
                        </a:rPr>
                        <a:t>5</a:t>
                      </a:r>
                    </a:p>
                  </a:txBody>
                  <a:tcPr marL="117119" marR="117119" marT="47625" marB="47625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b="1" dirty="0">
                          <a:effectLst/>
                        </a:rPr>
                        <a:t>Bangladesh</a:t>
                      </a:r>
                    </a:p>
                  </a:txBody>
                  <a:tcPr marL="117119" marR="117119" marT="47625" marB="47625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b="1" dirty="0">
                          <a:effectLst/>
                        </a:rPr>
                        <a:t>97,427,352</a:t>
                      </a:r>
                    </a:p>
                  </a:txBody>
                  <a:tcPr marL="117119" marR="117119" marT="47625" marB="47625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b="1">
                          <a:effectLst/>
                        </a:rPr>
                        <a:t>59%</a:t>
                      </a:r>
                    </a:p>
                  </a:txBody>
                  <a:tcPr marL="117119" marR="117119" marT="47625" marB="47625"/>
                </a:tc>
                <a:extLst>
                  <a:ext uri="{0D108BD9-81ED-4DB2-BD59-A6C34878D82A}">
                    <a16:rowId xmlns:a16="http://schemas.microsoft.com/office/drawing/2014/main" val="15922824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 b="1">
                          <a:effectLst/>
                        </a:rPr>
                        <a:t>6</a:t>
                      </a:r>
                    </a:p>
                  </a:txBody>
                  <a:tcPr marL="117119" marR="117119" marT="47625" marB="47625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b="1" dirty="0">
                          <a:effectLst/>
                        </a:rPr>
                        <a:t>Indonesia</a:t>
                      </a:r>
                    </a:p>
                  </a:txBody>
                  <a:tcPr marL="117119" marR="117119" marT="47625" marB="47625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b="1" dirty="0">
                          <a:effectLst/>
                        </a:rPr>
                        <a:t>96,709,226</a:t>
                      </a:r>
                    </a:p>
                  </a:txBody>
                  <a:tcPr marL="117119" marR="117119" marT="47625" marB="47625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b="1">
                          <a:effectLst/>
                        </a:rPr>
                        <a:t>36%</a:t>
                      </a:r>
                    </a:p>
                  </a:txBody>
                  <a:tcPr marL="117119" marR="117119" marT="47625" marB="47625"/>
                </a:tc>
                <a:extLst>
                  <a:ext uri="{0D108BD9-81ED-4DB2-BD59-A6C34878D82A}">
                    <a16:rowId xmlns:a16="http://schemas.microsoft.com/office/drawing/2014/main" val="14657922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 b="1">
                          <a:effectLst/>
                        </a:rPr>
                        <a:t>7</a:t>
                      </a:r>
                    </a:p>
                  </a:txBody>
                  <a:tcPr marL="117119" marR="117119" marT="47625" marB="47625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b="1" dirty="0">
                          <a:effectLst/>
                        </a:rPr>
                        <a:t>Ethiopia</a:t>
                      </a:r>
                    </a:p>
                  </a:txBody>
                  <a:tcPr marL="117119" marR="117119" marT="47625" marB="47625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b="1" dirty="0">
                          <a:effectLst/>
                        </a:rPr>
                        <a:t>92,385,728</a:t>
                      </a:r>
                    </a:p>
                  </a:txBody>
                  <a:tcPr marL="117119" marR="117119" marT="47625" marB="47625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b="1">
                          <a:effectLst/>
                        </a:rPr>
                        <a:t>81%</a:t>
                      </a:r>
                    </a:p>
                  </a:txBody>
                  <a:tcPr marL="117119" marR="117119" marT="47625" marB="47625"/>
                </a:tc>
                <a:extLst>
                  <a:ext uri="{0D108BD9-81ED-4DB2-BD59-A6C34878D82A}">
                    <a16:rowId xmlns:a16="http://schemas.microsoft.com/office/drawing/2014/main" val="11967743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 b="1">
                          <a:effectLst/>
                        </a:rPr>
                        <a:t>8</a:t>
                      </a:r>
                    </a:p>
                  </a:txBody>
                  <a:tcPr marL="117119" marR="117119" marT="47625" marB="47625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b="1">
                          <a:effectLst/>
                        </a:rPr>
                        <a:t>Democratic Republic of Congo</a:t>
                      </a:r>
                    </a:p>
                  </a:txBody>
                  <a:tcPr marL="117119" marR="117119" marT="47625" marB="47625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b="1" dirty="0">
                          <a:effectLst/>
                        </a:rPr>
                        <a:t>71,823,319</a:t>
                      </a:r>
                    </a:p>
                  </a:txBody>
                  <a:tcPr marL="117119" marR="117119" marT="47625" marB="47625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b="1">
                          <a:effectLst/>
                        </a:rPr>
                        <a:t>81%</a:t>
                      </a:r>
                    </a:p>
                  </a:txBody>
                  <a:tcPr marL="117119" marR="117119" marT="47625" marB="47625"/>
                </a:tc>
                <a:extLst>
                  <a:ext uri="{0D108BD9-81ED-4DB2-BD59-A6C34878D82A}">
                    <a16:rowId xmlns:a16="http://schemas.microsoft.com/office/drawing/2014/main" val="3623577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b="1">
                          <a:effectLst/>
                        </a:rPr>
                        <a:t>9</a:t>
                      </a:r>
                    </a:p>
                  </a:txBody>
                  <a:tcPr marL="117119" marR="117119" marT="47625" marB="47625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b="1">
                          <a:effectLst/>
                        </a:rPr>
                        <a:t>Brazil</a:t>
                      </a:r>
                    </a:p>
                  </a:txBody>
                  <a:tcPr marL="117119" marR="117119" marT="47625" marB="47625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b="1" dirty="0">
                          <a:effectLst/>
                        </a:rPr>
                        <a:t>61,423,295</a:t>
                      </a:r>
                    </a:p>
                  </a:txBody>
                  <a:tcPr marL="117119" marR="117119" marT="47625" marB="47625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b="1" dirty="0">
                          <a:effectLst/>
                        </a:rPr>
                        <a:t>29%</a:t>
                      </a:r>
                    </a:p>
                  </a:txBody>
                  <a:tcPr marL="117119" marR="117119" marT="47625" marB="47625"/>
                </a:tc>
                <a:extLst>
                  <a:ext uri="{0D108BD9-81ED-4DB2-BD59-A6C34878D82A}">
                    <a16:rowId xmlns:a16="http://schemas.microsoft.com/office/drawing/2014/main" val="26438634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 b="1">
                          <a:effectLst/>
                        </a:rPr>
                        <a:t>10</a:t>
                      </a:r>
                    </a:p>
                  </a:txBody>
                  <a:tcPr marL="117119" marR="117119" marT="47625" marB="47625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b="1" dirty="0">
                          <a:effectLst/>
                        </a:rPr>
                        <a:t>Egypt</a:t>
                      </a:r>
                    </a:p>
                  </a:txBody>
                  <a:tcPr marL="117119" marR="117119" marT="47625" marB="47625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b="1" dirty="0">
                          <a:effectLst/>
                        </a:rPr>
                        <a:t>46,626,170</a:t>
                      </a:r>
                    </a:p>
                  </a:txBody>
                  <a:tcPr marL="117119" marR="117119" marT="47625" marB="47625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b="1" dirty="0">
                          <a:effectLst/>
                        </a:rPr>
                        <a:t>46%</a:t>
                      </a:r>
                    </a:p>
                  </a:txBody>
                  <a:tcPr marL="117119" marR="117119" marT="47625" marB="47625"/>
                </a:tc>
                <a:extLst>
                  <a:ext uri="{0D108BD9-81ED-4DB2-BD59-A6C34878D82A}">
                    <a16:rowId xmlns:a16="http://schemas.microsoft.com/office/drawing/2014/main" val="32272019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039474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FD6C56-883C-14FD-6F73-46C2EE5C57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9C2F56-3333-D373-CBD9-5CFE19C896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cap="none" dirty="0">
                <a:latin typeface="+mj-lt"/>
              </a:rPr>
              <a:t>How?</a:t>
            </a:r>
          </a:p>
        </p:txBody>
      </p:sp>
      <p:pic>
        <p:nvPicPr>
          <p:cNvPr id="4" name="Picture 2" descr="Angular Icon Logo PNG Vector (SVG) Free Download">
            <a:extLst>
              <a:ext uri="{FF2B5EF4-FFF2-40B4-BE49-F238E27FC236}">
                <a16:creationId xmlns:a16="http://schemas.microsoft.com/office/drawing/2014/main" id="{77C4282A-12AF-1603-43A9-F10D3AF7D7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60642" y="6169268"/>
            <a:ext cx="461768" cy="489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632A57C-1D79-6825-424C-B4265173F2FF}"/>
              </a:ext>
            </a:extLst>
          </p:cNvPr>
          <p:cNvSpPr txBox="1"/>
          <p:nvPr/>
        </p:nvSpPr>
        <p:spPr>
          <a:xfrm>
            <a:off x="1141413" y="2514599"/>
            <a:ext cx="672805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Code splitting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D7623A-ED25-6323-42DE-5B7C0D9708A9}"/>
              </a:ext>
            </a:extLst>
          </p:cNvPr>
          <p:cNvSpPr txBox="1"/>
          <p:nvPr/>
        </p:nvSpPr>
        <p:spPr>
          <a:xfrm>
            <a:off x="8046720" y="311858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91C0E1-DB26-5EEC-3421-CFFBE5B4D26F}"/>
              </a:ext>
            </a:extLst>
          </p:cNvPr>
          <p:cNvSpPr txBox="1"/>
          <p:nvPr/>
        </p:nvSpPr>
        <p:spPr>
          <a:xfrm>
            <a:off x="1168401" y="3300944"/>
            <a:ext cx="6096000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500" dirty="0"/>
              <a:t>Runtime optimization</a:t>
            </a:r>
          </a:p>
        </p:txBody>
      </p:sp>
    </p:spTree>
    <p:extLst>
      <p:ext uri="{BB962C8B-B14F-4D97-AF65-F5344CB8AC3E}">
        <p14:creationId xmlns:p14="http://schemas.microsoft.com/office/powerpoint/2010/main" val="2456393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76E355-6410-EB4F-F3B3-BD171688F2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CD4A2-3925-55F0-2487-CD4CD243FA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166085"/>
            <a:ext cx="9905998" cy="1905000"/>
          </a:xfrm>
        </p:spPr>
        <p:txBody>
          <a:bodyPr>
            <a:normAutofit/>
          </a:bodyPr>
          <a:lstStyle/>
          <a:p>
            <a:pPr algn="ctr"/>
            <a:r>
              <a:rPr lang="en-US" sz="3200" b="1" cap="none" dirty="0">
                <a:latin typeface="+mj-lt"/>
              </a:rPr>
              <a:t>Lazy loading with Routing</a:t>
            </a:r>
          </a:p>
        </p:txBody>
      </p:sp>
      <p:pic>
        <p:nvPicPr>
          <p:cNvPr id="4" name="Picture 2" descr="Angular Icon Logo PNG Vector (SVG) Free Download">
            <a:extLst>
              <a:ext uri="{FF2B5EF4-FFF2-40B4-BE49-F238E27FC236}">
                <a16:creationId xmlns:a16="http://schemas.microsoft.com/office/drawing/2014/main" id="{101297C5-C276-B21A-FECF-3D87AC3574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60642" y="6169268"/>
            <a:ext cx="461768" cy="489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48F152A-2958-D59B-8006-D91F5AD61DA6}"/>
              </a:ext>
            </a:extLst>
          </p:cNvPr>
          <p:cNvSpPr txBox="1"/>
          <p:nvPr/>
        </p:nvSpPr>
        <p:spPr>
          <a:xfrm>
            <a:off x="8046720" y="311858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063523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Red Violet">
      <a:dk1>
        <a:sysClr val="windowText" lastClr="000000"/>
      </a:dk1>
      <a:lt1>
        <a:sysClr val="window" lastClr="FFFFFF"/>
      </a:lt1>
      <a:dk2>
        <a:srgbClr val="454551"/>
      </a:dk2>
      <a:lt2>
        <a:srgbClr val="D8D9DC"/>
      </a:lt2>
      <a:accent1>
        <a:srgbClr val="E32D91"/>
      </a:accent1>
      <a:accent2>
        <a:srgbClr val="C830CC"/>
      </a:accent2>
      <a:accent3>
        <a:srgbClr val="4EA6DC"/>
      </a:accent3>
      <a:accent4>
        <a:srgbClr val="4775E7"/>
      </a:accent4>
      <a:accent5>
        <a:srgbClr val="8971E1"/>
      </a:accent5>
      <a:accent6>
        <a:srgbClr val="D54773"/>
      </a:accent6>
      <a:hlink>
        <a:srgbClr val="6B9F25"/>
      </a:hlink>
      <a:folHlink>
        <a:srgbClr val="8C8C8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DD1DAD52-B525-46B5-8E87-60EE23581B9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3048dc87-43f0-4100-9acb-ae1971c79395}" enabled="0" method="" siteId="{3048dc87-43f0-4100-9acb-ae1971c79395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TM03457485[[fn=Mesh]]</Template>
  <TotalTime>10852</TotalTime>
  <Words>1471</Words>
  <Application>Microsoft Office PowerPoint</Application>
  <PresentationFormat>Widescreen</PresentationFormat>
  <Paragraphs>301</Paragraphs>
  <Slides>51</Slides>
  <Notes>48</Notes>
  <HiddenSlides>0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8" baseType="lpstr">
      <vt:lpstr>Arial</vt:lpstr>
      <vt:lpstr>Century Gothic</vt:lpstr>
      <vt:lpstr>KaTeX_Size1</vt:lpstr>
      <vt:lpstr>Consolas</vt:lpstr>
      <vt:lpstr>KaTeX_Main</vt:lpstr>
      <vt:lpstr>Calibri</vt:lpstr>
      <vt:lpstr>Mesh</vt:lpstr>
      <vt:lpstr>Make it faster, you can! </vt:lpstr>
      <vt:lpstr>@About({speaker: ’Petros Melachroinidis’})</vt:lpstr>
      <vt:lpstr>Today’s talk</vt:lpstr>
      <vt:lpstr>Why speed matters?</vt:lpstr>
      <vt:lpstr>main.js</vt:lpstr>
      <vt:lpstr>Why speed really matters</vt:lpstr>
      <vt:lpstr>NBU (Next-Billion-Users)</vt:lpstr>
      <vt:lpstr>How?</vt:lpstr>
      <vt:lpstr>Lazy loading with Routing</vt:lpstr>
      <vt:lpstr>Lazy loading</vt:lpstr>
      <vt:lpstr>Lazy loading</vt:lpstr>
      <vt:lpstr>Give me more code splitting</vt:lpstr>
      <vt:lpstr>Dynamic Components</vt:lpstr>
      <vt:lpstr>Dynamic Components</vt:lpstr>
      <vt:lpstr>Dynamic Components</vt:lpstr>
      <vt:lpstr>Easier way?</vt:lpstr>
      <vt:lpstr>Deferable views</vt:lpstr>
      <vt:lpstr>PowerPoint Presentation</vt:lpstr>
      <vt:lpstr>What about runtime optimization?</vt:lpstr>
      <vt:lpstr>@for</vt:lpstr>
      <vt:lpstr>PowerPoint Presentation</vt:lpstr>
      <vt:lpstr>Change detection and component tree</vt:lpstr>
      <vt:lpstr>Change detection and component tree</vt:lpstr>
      <vt:lpstr>Pure Pipes</vt:lpstr>
      <vt:lpstr>PowerPoint Presentation</vt:lpstr>
      <vt:lpstr>PowerPoint Presentation</vt:lpstr>
      <vt:lpstr>Same behavior in component.ts?</vt:lpstr>
      <vt:lpstr>Memoization</vt:lpstr>
      <vt:lpstr>Memoization </vt:lpstr>
      <vt:lpstr>Memoization </vt:lpstr>
      <vt:lpstr>Images Lazy loading</vt:lpstr>
      <vt:lpstr>Images Lazy loading</vt:lpstr>
      <vt:lpstr>PowerPoint Presentation</vt:lpstr>
      <vt:lpstr>Images Lazy loading</vt:lpstr>
      <vt:lpstr>Images Lazy loading</vt:lpstr>
      <vt:lpstr>Images Lazy loading</vt:lpstr>
      <vt:lpstr>Memory leaks and reactivity handling </vt:lpstr>
      <vt:lpstr>RxJs Operators on duty</vt:lpstr>
      <vt:lpstr>Memory leaks</vt:lpstr>
      <vt:lpstr>Memory leaks and reactivity handling </vt:lpstr>
      <vt:lpstr>Tools</vt:lpstr>
      <vt:lpstr>Network Dev tools</vt:lpstr>
      <vt:lpstr>Performance &amp; Memory</vt:lpstr>
      <vt:lpstr>Lighthouse</vt:lpstr>
      <vt:lpstr>Angular Dev Tools</vt:lpstr>
      <vt:lpstr>Angular Dev Tools</vt:lpstr>
      <vt:lpstr>Dependency management</vt:lpstr>
      <vt:lpstr>Dependency management</vt:lpstr>
      <vt:lpstr>Bundle Analysis</vt:lpstr>
      <vt:lpstr>Summing up!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Make it faster, you can!</dc:title>
  <dc:creator>Petros Melachroinidis</dc:creator>
  <cp:lastModifiedBy>Petros Melachroinidis</cp:lastModifiedBy>
  <cp:revision>14</cp:revision>
  <dcterms:created xsi:type="dcterms:W3CDTF">2024-02-18T09:11:00Z</dcterms:created>
  <dcterms:modified xsi:type="dcterms:W3CDTF">2024-03-05T06:53:11Z</dcterms:modified>
</cp:coreProperties>
</file>